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7"/>
  </p:notesMasterIdLst>
  <p:sldIdLst>
    <p:sldId id="256" r:id="rId2"/>
    <p:sldId id="257" r:id="rId3"/>
    <p:sldId id="258" r:id="rId4"/>
    <p:sldId id="259" r:id="rId5"/>
    <p:sldId id="260" r:id="rId6"/>
    <p:sldId id="261" r:id="rId7"/>
    <p:sldId id="281" r:id="rId8"/>
    <p:sldId id="295" r:id="rId9"/>
    <p:sldId id="297" r:id="rId10"/>
    <p:sldId id="296" r:id="rId11"/>
    <p:sldId id="264" r:id="rId12"/>
    <p:sldId id="265" r:id="rId13"/>
    <p:sldId id="266" r:id="rId14"/>
    <p:sldId id="298" r:id="rId15"/>
    <p:sldId id="300" r:id="rId16"/>
    <p:sldId id="301" r:id="rId17"/>
    <p:sldId id="302" r:id="rId18"/>
    <p:sldId id="268" r:id="rId19"/>
    <p:sldId id="269" r:id="rId20"/>
    <p:sldId id="303" r:id="rId21"/>
    <p:sldId id="270" r:id="rId22"/>
    <p:sldId id="304" r:id="rId23"/>
    <p:sldId id="271" r:id="rId24"/>
    <p:sldId id="272" r:id="rId25"/>
    <p:sldId id="305" r:id="rId26"/>
    <p:sldId id="306" r:id="rId27"/>
    <p:sldId id="263" r:id="rId28"/>
    <p:sldId id="307" r:id="rId29"/>
    <p:sldId id="275" r:id="rId30"/>
    <p:sldId id="292" r:id="rId31"/>
    <p:sldId id="309" r:id="rId32"/>
    <p:sldId id="279" r:id="rId33"/>
    <p:sldId id="310" r:id="rId34"/>
    <p:sldId id="311"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3E0D6-77F7-4804-8F74-3485E72FE2E1}" type="datetimeFigureOut">
              <a:rPr lang="en-US" smtClean="0"/>
              <a:t>3/11/2021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BB3DA-7DA2-4F6B-9509-715CD310854D}" type="slidenum">
              <a:rPr lang="en-US" smtClean="0"/>
              <a:t>‹#›</a:t>
            </a:fld>
            <a:endParaRPr lang="en-US"/>
          </a:p>
        </p:txBody>
      </p:sp>
    </p:spTree>
    <p:extLst>
      <p:ext uri="{BB962C8B-B14F-4D97-AF65-F5344CB8AC3E}">
        <p14:creationId xmlns:p14="http://schemas.microsoft.com/office/powerpoint/2010/main" val="83765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DBC3F1AA-4475-4AD6-8BE8-F8C744D35F7C}" type="datetime1">
              <a:rPr lang="en-US" smtClean="0"/>
              <a:t>3/11/2021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5087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3A74BECB-BB0B-429E-929C-D2237D7B632C}" type="datetime1">
              <a:rPr lang="en-US" smtClean="0"/>
              <a:t>3/11/2021</a:t>
            </a:fld>
            <a:endParaRPr lang="en-US" dirty="0"/>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803249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4EA127AC-A658-4885-95A5-4FE5022189F5}" type="datetime1">
              <a:rPr lang="en-US" smtClean="0"/>
              <a:t>3/11/2021</a:t>
            </a:fld>
            <a:endParaRPr lang="en-US" dirty="0"/>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90660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46C8A749-8EE7-4317-8936-659795172A28}" type="datetime1">
              <a:rPr lang="en-US" smtClean="0"/>
              <a:t>3/11/2021</a:t>
            </a:fld>
            <a:endParaRPr lang="en-US" dirty="0"/>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39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F0B1C62B-C6B5-40D9-A9F9-170CB091D176}" type="datetime1">
              <a:rPr lang="en-US" smtClean="0"/>
              <a:t>3/11/2021</a:t>
            </a:fld>
            <a:endParaRPr lang="en-US" dirty="0"/>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21701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1454D5DF-07B5-4444-B395-CA30A8944891}" type="datetime1">
              <a:rPr lang="en-US" smtClean="0"/>
              <a:t>3/11/2021</a:t>
            </a:fld>
            <a:endParaRPr lang="en-US" dirty="0"/>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29465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F7976F7E-FB17-40F5-8D71-EBF7456A9CC9}" type="datetime1">
              <a:rPr lang="en-US" smtClean="0"/>
              <a:t>3/11/2021</a:t>
            </a:fld>
            <a:endParaRPr lang="en-US" dirty="0"/>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47783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2E5F7621-CD7D-472C-AEE7-060EAEA3170E}" type="datetime1">
              <a:rPr lang="en-US" smtClean="0"/>
              <a:t>3/11/2021</a:t>
            </a:fld>
            <a:endParaRPr lang="en-US" dirty="0"/>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81238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4638B731-60DB-4A66-A383-112D935B0DC5}" type="datetime1">
              <a:rPr lang="en-US" smtClean="0"/>
              <a:t>3/11/2021</a:t>
            </a:fld>
            <a:endParaRPr lang="en-US" dirty="0"/>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148047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BD16A9CB-BA0F-454A-BFE7-E759D70C5A18}" type="datetime1">
              <a:rPr lang="en-US" smtClean="0"/>
              <a:t>3/11/2021</a:t>
            </a:fld>
            <a:endParaRPr lang="en-US" dirty="0"/>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35571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329F6AE2-DAE8-476D-B661-F070BD89A5CE}" type="datetime1">
              <a:rPr lang="en-US" smtClean="0"/>
              <a:t>3/11/2021</a:t>
            </a:fld>
            <a:endParaRPr lang="en-US" dirty="0"/>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81971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dirty="0"/>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dirty="0"/>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4624D890-7F1E-4CAB-B94C-C566BBF3A783}" type="datetime1">
              <a:rPr lang="en-US" smtClean="0"/>
              <a:t>3/11/2021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97609086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79" r:id="rId6"/>
    <p:sldLayoutId id="2147483775" r:id="rId7"/>
    <p:sldLayoutId id="2147483776" r:id="rId8"/>
    <p:sldLayoutId id="2147483777" r:id="rId9"/>
    <p:sldLayoutId id="2147483778" r:id="rId10"/>
    <p:sldLayoutId id="2147483780" r:id="rId11"/>
  </p:sldLayoutIdLst>
  <p:hf hdr="0" ftr="0" dt="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rogrammierdaten auf einem Computermonitor">
            <a:extLst>
              <a:ext uri="{FF2B5EF4-FFF2-40B4-BE49-F238E27FC236}">
                <a16:creationId xmlns:a16="http://schemas.microsoft.com/office/drawing/2014/main" id="{FC1460FE-89C5-4C6D-BF4C-F6BE9EAAF713}"/>
              </a:ext>
            </a:extLst>
          </p:cNvPr>
          <p:cNvPicPr>
            <a:picLocks noChangeAspect="1"/>
          </p:cNvPicPr>
          <p:nvPr/>
        </p:nvPicPr>
        <p:blipFill rotWithShape="1">
          <a:blip r:embed="rId2">
            <a:alphaModFix amt="70000"/>
          </a:blip>
          <a:srcRect t="12052" r="-1" b="3674"/>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dirty="0"/>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dirty="0"/>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dirty="0"/>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dirty="0"/>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dirty="0"/>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dirty="0"/>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dirty="0"/>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dirty="0"/>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dirty="0"/>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dirty="0"/>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dirty="0"/>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dirty="0"/>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dirty="0"/>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dirty="0"/>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dirty="0"/>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dirty="0"/>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FBE4B5B2-E7A2-4EC3-AF5D-B94D6A5B0B2D}"/>
              </a:ext>
            </a:extLst>
          </p:cNvPr>
          <p:cNvSpPr>
            <a:spLocks noGrp="1"/>
          </p:cNvSpPr>
          <p:nvPr>
            <p:ph type="ctrTitle"/>
          </p:nvPr>
        </p:nvSpPr>
        <p:spPr>
          <a:xfrm>
            <a:off x="4000500" y="740211"/>
            <a:ext cx="7530685" cy="3163864"/>
          </a:xfrm>
        </p:spPr>
        <p:txBody>
          <a:bodyPr>
            <a:normAutofit/>
          </a:bodyPr>
          <a:lstStyle/>
          <a:p>
            <a:pPr algn="l"/>
            <a:r>
              <a:rPr lang="en-US" sz="6600" dirty="0">
                <a:solidFill>
                  <a:srgbClr val="FFFFFF"/>
                </a:solidFill>
              </a:rPr>
              <a:t>Aligner Toolbox</a:t>
            </a:r>
          </a:p>
        </p:txBody>
      </p:sp>
      <p:sp>
        <p:nvSpPr>
          <p:cNvPr id="3" name="Subtitle 2">
            <a:extLst>
              <a:ext uri="{FF2B5EF4-FFF2-40B4-BE49-F238E27FC236}">
                <a16:creationId xmlns:a16="http://schemas.microsoft.com/office/drawing/2014/main" id="{098ACB84-A928-43CD-9250-FCAFA0F43546}"/>
              </a:ext>
            </a:extLst>
          </p:cNvPr>
          <p:cNvSpPr>
            <a:spLocks noGrp="1"/>
          </p:cNvSpPr>
          <p:nvPr>
            <p:ph type="subTitle" idx="1"/>
          </p:nvPr>
        </p:nvSpPr>
        <p:spPr>
          <a:xfrm>
            <a:off x="3987127" y="4030386"/>
            <a:ext cx="7596200" cy="1825120"/>
          </a:xfrm>
        </p:spPr>
        <p:txBody>
          <a:bodyPr>
            <a:normAutofit lnSpcReduction="10000"/>
          </a:bodyPr>
          <a:lstStyle/>
          <a:p>
            <a:pPr algn="l"/>
            <a:r>
              <a:rPr lang="en-US" sz="2200" dirty="0">
                <a:solidFill>
                  <a:srgbClr val="FFFFFF"/>
                </a:solidFill>
              </a:rPr>
              <a:t>By:</a:t>
            </a:r>
          </a:p>
          <a:p>
            <a:pPr algn="l"/>
            <a:r>
              <a:rPr lang="en-US" sz="2200" dirty="0">
                <a:solidFill>
                  <a:srgbClr val="FFFFFF"/>
                </a:solidFill>
              </a:rPr>
              <a:t>Mennatullah Mahmoud 18101713</a:t>
            </a:r>
          </a:p>
          <a:p>
            <a:pPr algn="l"/>
            <a:r>
              <a:rPr lang="en-US" sz="2200" dirty="0">
                <a:solidFill>
                  <a:srgbClr val="FFFFFF"/>
                </a:solidFill>
              </a:rPr>
              <a:t>Menna Abdelsattar 18101590</a:t>
            </a:r>
          </a:p>
          <a:p>
            <a:pPr algn="l"/>
            <a:r>
              <a:rPr lang="en-US" sz="2200" dirty="0" err="1">
                <a:solidFill>
                  <a:srgbClr val="FFFFFF"/>
                </a:solidFill>
              </a:rPr>
              <a:t>Moaz</a:t>
            </a:r>
            <a:r>
              <a:rPr lang="en-US" sz="2200" dirty="0">
                <a:solidFill>
                  <a:srgbClr val="FFFFFF"/>
                </a:solidFill>
              </a:rPr>
              <a:t> </a:t>
            </a:r>
            <a:r>
              <a:rPr lang="en-US" sz="2200" dirty="0" err="1">
                <a:solidFill>
                  <a:srgbClr val="FFFFFF"/>
                </a:solidFill>
              </a:rPr>
              <a:t>Rizkallah</a:t>
            </a:r>
            <a:r>
              <a:rPr lang="en-US" sz="2200">
                <a:solidFill>
                  <a:srgbClr val="FFFFFF"/>
                </a:solidFill>
              </a:rPr>
              <a:t> 18102436</a:t>
            </a:r>
            <a:endParaRPr lang="en-US" sz="2200" dirty="0">
              <a:solidFill>
                <a:srgbClr val="FFFFFF"/>
              </a:solidFill>
            </a:endParaRP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5" name="Slide Number Placeholder 4">
            <a:extLst>
              <a:ext uri="{FF2B5EF4-FFF2-40B4-BE49-F238E27FC236}">
                <a16:creationId xmlns:a16="http://schemas.microsoft.com/office/drawing/2014/main" id="{22A1E145-BB72-4B88-9ED8-6D40660DAB0C}"/>
              </a:ext>
            </a:extLst>
          </p:cNvPr>
          <p:cNvSpPr>
            <a:spLocks noGrp="1"/>
          </p:cNvSpPr>
          <p:nvPr>
            <p:ph type="sldNum" sz="quarter" idx="12"/>
          </p:nvPr>
        </p:nvSpPr>
        <p:spPr/>
        <p:txBody>
          <a:bodyPr/>
          <a:lstStyle/>
          <a:p>
            <a:fld id="{73B850FF-6169-4056-8077-06FFA93A5366}" type="slidenum">
              <a:rPr lang="en-US" smtClean="0"/>
              <a:t>1</a:t>
            </a:fld>
            <a:endParaRPr lang="en-US" dirty="0"/>
          </a:p>
        </p:txBody>
      </p:sp>
    </p:spTree>
    <p:extLst>
      <p:ext uri="{BB962C8B-B14F-4D97-AF65-F5344CB8AC3E}">
        <p14:creationId xmlns:p14="http://schemas.microsoft.com/office/powerpoint/2010/main" val="1839868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30CC4-7C5C-4CE7-846E-70538950BC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 y="79200"/>
            <a:ext cx="5267172" cy="4412672"/>
          </a:xfrm>
          <a:prstGeom prst="rect">
            <a:avLst/>
          </a:prstGeom>
          <a:noFill/>
          <a:ln>
            <a:noFill/>
          </a:ln>
        </p:spPr>
      </p:pic>
      <p:pic>
        <p:nvPicPr>
          <p:cNvPr id="3" name="Picture 2">
            <a:extLst>
              <a:ext uri="{FF2B5EF4-FFF2-40B4-BE49-F238E27FC236}">
                <a16:creationId xmlns:a16="http://schemas.microsoft.com/office/drawing/2014/main" id="{E4C06002-B017-4CA5-836F-D0596A3EA1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56586" y="79200"/>
            <a:ext cx="5267172" cy="4262581"/>
          </a:xfrm>
          <a:prstGeom prst="rect">
            <a:avLst/>
          </a:prstGeom>
          <a:noFill/>
          <a:ln>
            <a:noFill/>
          </a:ln>
        </p:spPr>
      </p:pic>
      <p:pic>
        <p:nvPicPr>
          <p:cNvPr id="4" name="Picture 3">
            <a:extLst>
              <a:ext uri="{FF2B5EF4-FFF2-40B4-BE49-F238E27FC236}">
                <a16:creationId xmlns:a16="http://schemas.microsoft.com/office/drawing/2014/main" id="{4299D6E7-95DC-47E7-A265-BB3E507D362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14682" y="4491872"/>
            <a:ext cx="3300095" cy="2182495"/>
          </a:xfrm>
          <a:prstGeom prst="rect">
            <a:avLst/>
          </a:prstGeom>
          <a:noFill/>
          <a:ln>
            <a:noFill/>
          </a:ln>
        </p:spPr>
      </p:pic>
      <p:pic>
        <p:nvPicPr>
          <p:cNvPr id="5" name="Picture 4">
            <a:extLst>
              <a:ext uri="{FF2B5EF4-FFF2-40B4-BE49-F238E27FC236}">
                <a16:creationId xmlns:a16="http://schemas.microsoft.com/office/drawing/2014/main" id="{31A7AB6C-E9AB-41F5-82C6-35902E0BC7A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69017" y="4523803"/>
            <a:ext cx="3242310" cy="2095500"/>
          </a:xfrm>
          <a:prstGeom prst="rect">
            <a:avLst/>
          </a:prstGeom>
          <a:noFill/>
          <a:ln>
            <a:noFill/>
          </a:ln>
        </p:spPr>
      </p:pic>
      <p:sp>
        <p:nvSpPr>
          <p:cNvPr id="6" name="TextBox 5">
            <a:extLst>
              <a:ext uri="{FF2B5EF4-FFF2-40B4-BE49-F238E27FC236}">
                <a16:creationId xmlns:a16="http://schemas.microsoft.com/office/drawing/2014/main" id="{0CE62CCE-C87A-4AA7-94B6-8EC0DB63801C}"/>
              </a:ext>
            </a:extLst>
          </p:cNvPr>
          <p:cNvSpPr txBox="1"/>
          <p:nvPr/>
        </p:nvSpPr>
        <p:spPr>
          <a:xfrm>
            <a:off x="532614" y="3612153"/>
            <a:ext cx="2432116" cy="36933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37393224-D8DC-48F1-A792-65D4A68E77B9}"/>
              </a:ext>
            </a:extLst>
          </p:cNvPr>
          <p:cNvSpPr txBox="1"/>
          <p:nvPr/>
        </p:nvSpPr>
        <p:spPr>
          <a:xfrm>
            <a:off x="6056722" y="3547848"/>
            <a:ext cx="900259" cy="369332"/>
          </a:xfrm>
          <a:prstGeom prst="rect">
            <a:avLst/>
          </a:prstGeom>
          <a:noFill/>
        </p:spPr>
        <p:txBody>
          <a:bodyPr wrap="square" rtlCol="0">
            <a:spAutoFit/>
          </a:bodyPr>
          <a:lstStyle/>
          <a:p>
            <a:r>
              <a:rPr lang="en-US" dirty="0"/>
              <a:t>2</a:t>
            </a:r>
          </a:p>
        </p:txBody>
      </p:sp>
      <p:sp>
        <p:nvSpPr>
          <p:cNvPr id="8" name="TextBox 7">
            <a:extLst>
              <a:ext uri="{FF2B5EF4-FFF2-40B4-BE49-F238E27FC236}">
                <a16:creationId xmlns:a16="http://schemas.microsoft.com/office/drawing/2014/main" id="{568CF183-5751-41ED-8517-BA9E7C6BFEEA}"/>
              </a:ext>
            </a:extLst>
          </p:cNvPr>
          <p:cNvSpPr txBox="1"/>
          <p:nvPr/>
        </p:nvSpPr>
        <p:spPr>
          <a:xfrm>
            <a:off x="999241" y="6249971"/>
            <a:ext cx="824846" cy="369332"/>
          </a:xfrm>
          <a:prstGeom prst="rect">
            <a:avLst/>
          </a:prstGeom>
          <a:noFill/>
        </p:spPr>
        <p:txBody>
          <a:bodyPr wrap="square" rtlCol="0">
            <a:spAutoFit/>
          </a:bodyPr>
          <a:lstStyle/>
          <a:p>
            <a:r>
              <a:rPr lang="en-US" dirty="0"/>
              <a:t>3</a:t>
            </a:r>
          </a:p>
        </p:txBody>
      </p:sp>
      <p:sp>
        <p:nvSpPr>
          <p:cNvPr id="9" name="TextBox 8">
            <a:extLst>
              <a:ext uri="{FF2B5EF4-FFF2-40B4-BE49-F238E27FC236}">
                <a16:creationId xmlns:a16="http://schemas.microsoft.com/office/drawing/2014/main" id="{594724C3-3449-449D-94DB-617819B87147}"/>
              </a:ext>
            </a:extLst>
          </p:cNvPr>
          <p:cNvSpPr txBox="1"/>
          <p:nvPr/>
        </p:nvSpPr>
        <p:spPr>
          <a:xfrm>
            <a:off x="6789125" y="6249971"/>
            <a:ext cx="441234" cy="369332"/>
          </a:xfrm>
          <a:prstGeom prst="rect">
            <a:avLst/>
          </a:prstGeom>
          <a:noFill/>
        </p:spPr>
        <p:txBody>
          <a:bodyPr wrap="square" rtlCol="0">
            <a:spAutoFit/>
          </a:bodyPr>
          <a:lstStyle/>
          <a:p>
            <a:r>
              <a:rPr lang="en-US" dirty="0"/>
              <a:t>4</a:t>
            </a:r>
          </a:p>
        </p:txBody>
      </p:sp>
      <p:sp>
        <p:nvSpPr>
          <p:cNvPr id="10" name="Slide Number Placeholder 9">
            <a:extLst>
              <a:ext uri="{FF2B5EF4-FFF2-40B4-BE49-F238E27FC236}">
                <a16:creationId xmlns:a16="http://schemas.microsoft.com/office/drawing/2014/main" id="{A012A8F1-0F33-48C5-9B0D-BE44414B3381}"/>
              </a:ext>
            </a:extLst>
          </p:cNvPr>
          <p:cNvSpPr>
            <a:spLocks noGrp="1"/>
          </p:cNvSpPr>
          <p:nvPr>
            <p:ph type="sldNum" sz="quarter" idx="12"/>
          </p:nvPr>
        </p:nvSpPr>
        <p:spPr/>
        <p:txBody>
          <a:bodyPr/>
          <a:lstStyle/>
          <a:p>
            <a:fld id="{73B850FF-6169-4056-8077-06FFA93A5366}" type="slidenum">
              <a:rPr lang="en-US" smtClean="0"/>
              <a:t>10</a:t>
            </a:fld>
            <a:endParaRPr lang="en-US" dirty="0"/>
          </a:p>
        </p:txBody>
      </p:sp>
    </p:spTree>
    <p:extLst>
      <p:ext uri="{BB962C8B-B14F-4D97-AF65-F5344CB8AC3E}">
        <p14:creationId xmlns:p14="http://schemas.microsoft.com/office/powerpoint/2010/main" val="3935788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5" name="Freeform: Shape 1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Content Placeholder 2">
            <a:extLst>
              <a:ext uri="{FF2B5EF4-FFF2-40B4-BE49-F238E27FC236}">
                <a16:creationId xmlns:a16="http://schemas.microsoft.com/office/drawing/2014/main" id="{3610ED87-CB21-4211-9FEB-5CF38BAE8B84}"/>
              </a:ext>
            </a:extLst>
          </p:cNvPr>
          <p:cNvSpPr>
            <a:spLocks noGrp="1"/>
          </p:cNvSpPr>
          <p:nvPr>
            <p:ph idx="1"/>
          </p:nvPr>
        </p:nvSpPr>
        <p:spPr>
          <a:xfrm>
            <a:off x="808165" y="1073475"/>
            <a:ext cx="4439133" cy="5242888"/>
          </a:xfrm>
        </p:spPr>
        <p:txBody>
          <a:bodyPr>
            <a:normAutofit fontScale="85000" lnSpcReduction="10000"/>
          </a:bodyPr>
          <a:lstStyle/>
          <a:p>
            <a:r>
              <a:rPr lang="en-US" sz="2000" dirty="0"/>
              <a:t>Aligner produces a message that pairwise alignment is generated</a:t>
            </a:r>
          </a:p>
          <a:p>
            <a:r>
              <a:rPr lang="en-US" sz="2000" dirty="0"/>
              <a:t>The human alpha file which is the database produced 3 files as a result of indexing</a:t>
            </a:r>
          </a:p>
          <a:p>
            <a:r>
              <a:rPr lang="en-US" sz="2000" dirty="0"/>
              <a:t>Besides, the main result of the pairwise alignment is stored in pair_human_gorilla.txt as entered in the previous figure</a:t>
            </a:r>
          </a:p>
          <a:p>
            <a:r>
              <a:rPr lang="en-US" sz="2000" dirty="0"/>
              <a:t>Here, the score of identities is 99% that is a large matching between amino acids of this gene in human and gorilla</a:t>
            </a:r>
          </a:p>
          <a:p>
            <a:r>
              <a:rPr lang="en-US" sz="2000" dirty="0"/>
              <a:t>This means that the sequences are very similar and homologous in the two organisms, they have arisen from common ancestor and more related to each other</a:t>
            </a:r>
          </a:p>
          <a:p>
            <a:endParaRPr lang="en-US" sz="2000" dirty="0"/>
          </a:p>
          <a:p>
            <a:endParaRPr lang="en-US" sz="2000" dirty="0"/>
          </a:p>
          <a:p>
            <a:endParaRPr lang="en-US" sz="2000" dirty="0">
              <a:solidFill>
                <a:schemeClr val="tx1"/>
              </a:solidFill>
            </a:endParaRPr>
          </a:p>
          <a:p>
            <a:endParaRPr lang="en-US" sz="2000" dirty="0">
              <a:solidFill>
                <a:schemeClr val="tx1"/>
              </a:solidFill>
            </a:endParaRPr>
          </a:p>
        </p:txBody>
      </p:sp>
      <p:grpSp>
        <p:nvGrpSpPr>
          <p:cNvPr id="2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6" name="Picture 35">
            <a:extLst>
              <a:ext uri="{FF2B5EF4-FFF2-40B4-BE49-F238E27FC236}">
                <a16:creationId xmlns:a16="http://schemas.microsoft.com/office/drawing/2014/main" id="{DD5BBFCB-1BAE-4649-9323-133EB5FC35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73418" y="841298"/>
            <a:ext cx="2734153" cy="1427738"/>
          </a:xfrm>
          <a:prstGeom prst="rect">
            <a:avLst/>
          </a:prstGeom>
          <a:noFill/>
          <a:ln>
            <a:noFill/>
          </a:ln>
        </p:spPr>
      </p:pic>
      <p:pic>
        <p:nvPicPr>
          <p:cNvPr id="37" name="Picture 36">
            <a:extLst>
              <a:ext uri="{FF2B5EF4-FFF2-40B4-BE49-F238E27FC236}">
                <a16:creationId xmlns:a16="http://schemas.microsoft.com/office/drawing/2014/main" id="{FF1CBC1D-579B-4480-95BF-14E3125739B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191522" y="2392148"/>
            <a:ext cx="4785696" cy="4085415"/>
          </a:xfrm>
          <a:prstGeom prst="rect">
            <a:avLst/>
          </a:prstGeom>
          <a:noFill/>
        </p:spPr>
      </p:pic>
      <p:sp>
        <p:nvSpPr>
          <p:cNvPr id="2" name="Slide Number Placeholder 1">
            <a:extLst>
              <a:ext uri="{FF2B5EF4-FFF2-40B4-BE49-F238E27FC236}">
                <a16:creationId xmlns:a16="http://schemas.microsoft.com/office/drawing/2014/main" id="{BA9B3381-9D35-4742-B14D-5132E6C14146}"/>
              </a:ext>
            </a:extLst>
          </p:cNvPr>
          <p:cNvSpPr>
            <a:spLocks noGrp="1"/>
          </p:cNvSpPr>
          <p:nvPr>
            <p:ph type="sldNum" sz="quarter" idx="12"/>
          </p:nvPr>
        </p:nvSpPr>
        <p:spPr/>
        <p:txBody>
          <a:bodyPr/>
          <a:lstStyle/>
          <a:p>
            <a:fld id="{73B850FF-6169-4056-8077-06FFA93A5366}" type="slidenum">
              <a:rPr lang="en-US" smtClean="0"/>
              <a:t>11</a:t>
            </a:fld>
            <a:endParaRPr lang="en-US" dirty="0"/>
          </a:p>
        </p:txBody>
      </p:sp>
    </p:spTree>
    <p:extLst>
      <p:ext uri="{BB962C8B-B14F-4D97-AF65-F5344CB8AC3E}">
        <p14:creationId xmlns:p14="http://schemas.microsoft.com/office/powerpoint/2010/main" val="9015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2-Multiple Sequence Alignment</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200" y="1952886"/>
            <a:ext cx="10045045" cy="4351338"/>
          </a:xfrm>
        </p:spPr>
        <p:txBody>
          <a:bodyPr/>
          <a:lstStyle/>
          <a:p>
            <a:r>
              <a:rPr lang="en-US" sz="2400" dirty="0">
                <a:solidFill>
                  <a:srgbClr val="000000"/>
                </a:solidFill>
                <a:effectLst/>
                <a:ea typeface="Times New Roman" panose="02020603050405020304" pitchFamily="18" charset="0"/>
              </a:rPr>
              <a:t>Multiple Sequence Alignment (MSA) is generally the alignment of three or more biological sequences (protein or nucleic acid) of similar length. From the output, homology can be inferred and the evolutionary relationships between the sequences studied.</a:t>
            </a:r>
          </a:p>
          <a:p>
            <a:endParaRPr lang="en-US" sz="2400" dirty="0">
              <a:solidFill>
                <a:srgbClr val="000000"/>
              </a:solidFill>
              <a:effectLst/>
              <a:ea typeface="Times New Roman" panose="02020603050405020304" pitchFamily="18" charset="0"/>
            </a:endParaRPr>
          </a:p>
          <a:p>
            <a:r>
              <a:rPr lang="en-US" sz="2400" dirty="0"/>
              <a:t>We will make the multiple sequence alignment between all the 34 files of alpha and beta globin of each organism</a:t>
            </a: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2007398-FAFF-4233-AB47-8C8336C2EBBC}"/>
              </a:ext>
            </a:extLst>
          </p:cNvPr>
          <p:cNvSpPr>
            <a:spLocks noGrp="1"/>
          </p:cNvSpPr>
          <p:nvPr>
            <p:ph type="sldNum" sz="quarter" idx="12"/>
          </p:nvPr>
        </p:nvSpPr>
        <p:spPr/>
        <p:txBody>
          <a:bodyPr/>
          <a:lstStyle/>
          <a:p>
            <a:fld id="{73B850FF-6169-4056-8077-06FFA93A5366}" type="slidenum">
              <a:rPr lang="en-US" smtClean="0"/>
              <a:t>12</a:t>
            </a:fld>
            <a:endParaRPr lang="en-US" dirty="0"/>
          </a:p>
        </p:txBody>
      </p:sp>
    </p:spTree>
    <p:extLst>
      <p:ext uri="{BB962C8B-B14F-4D97-AF65-F5344CB8AC3E}">
        <p14:creationId xmlns:p14="http://schemas.microsoft.com/office/powerpoint/2010/main" val="87196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2957808-9997-494A-98D2-BA05B0BBB962}"/>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8089" y="1315979"/>
            <a:ext cx="5181600" cy="4086494"/>
          </a:xfrm>
          <a:prstGeom prst="rect">
            <a:avLst/>
          </a:prstGeom>
          <a:noFill/>
          <a:ln>
            <a:noFill/>
          </a:ln>
        </p:spPr>
      </p:pic>
      <p:pic>
        <p:nvPicPr>
          <p:cNvPr id="9" name="Content Placeholder 8">
            <a:extLst>
              <a:ext uri="{FF2B5EF4-FFF2-40B4-BE49-F238E27FC236}">
                <a16:creationId xmlns:a16="http://schemas.microsoft.com/office/drawing/2014/main" id="{CE2E916F-60E4-4524-8E72-5DA9BA4C2BFB}"/>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95767" y="1611540"/>
            <a:ext cx="5181600" cy="1284135"/>
          </a:xfrm>
          <a:prstGeom prst="rect">
            <a:avLst/>
          </a:prstGeom>
          <a:noFill/>
          <a:ln>
            <a:noFill/>
          </a:ln>
        </p:spPr>
      </p:pic>
      <p:pic>
        <p:nvPicPr>
          <p:cNvPr id="10" name="Picture 9">
            <a:extLst>
              <a:ext uri="{FF2B5EF4-FFF2-40B4-BE49-F238E27FC236}">
                <a16:creationId xmlns:a16="http://schemas.microsoft.com/office/drawing/2014/main" id="{F5E4AF6D-B782-41F6-AC3F-3783E4274F5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13149" y="3576870"/>
            <a:ext cx="3124200" cy="1976120"/>
          </a:xfrm>
          <a:prstGeom prst="rect">
            <a:avLst/>
          </a:prstGeom>
          <a:noFill/>
          <a:ln>
            <a:noFill/>
          </a:ln>
        </p:spPr>
      </p:pic>
      <p:sp>
        <p:nvSpPr>
          <p:cNvPr id="11" name="TextBox 10">
            <a:extLst>
              <a:ext uri="{FF2B5EF4-FFF2-40B4-BE49-F238E27FC236}">
                <a16:creationId xmlns:a16="http://schemas.microsoft.com/office/drawing/2014/main" id="{AC0882FC-AB83-4F3A-8DEB-93202603ED52}"/>
              </a:ext>
            </a:extLst>
          </p:cNvPr>
          <p:cNvSpPr txBox="1"/>
          <p:nvPr/>
        </p:nvSpPr>
        <p:spPr>
          <a:xfrm>
            <a:off x="926773" y="4959918"/>
            <a:ext cx="2432116" cy="369332"/>
          </a:xfrm>
          <a:prstGeom prst="rect">
            <a:avLst/>
          </a:prstGeom>
          <a:noFill/>
        </p:spPr>
        <p:txBody>
          <a:bodyPr wrap="square" rtlCol="0">
            <a:spAutoFit/>
          </a:bodyPr>
          <a:lstStyle/>
          <a:p>
            <a:r>
              <a:rPr lang="en-US" dirty="0"/>
              <a:t>1</a:t>
            </a:r>
          </a:p>
        </p:txBody>
      </p:sp>
      <p:sp>
        <p:nvSpPr>
          <p:cNvPr id="12" name="TextBox 11">
            <a:extLst>
              <a:ext uri="{FF2B5EF4-FFF2-40B4-BE49-F238E27FC236}">
                <a16:creationId xmlns:a16="http://schemas.microsoft.com/office/drawing/2014/main" id="{99F07798-21DD-400A-93AA-32BF18954186}"/>
              </a:ext>
            </a:extLst>
          </p:cNvPr>
          <p:cNvSpPr txBox="1"/>
          <p:nvPr/>
        </p:nvSpPr>
        <p:spPr>
          <a:xfrm>
            <a:off x="6353823" y="2526343"/>
            <a:ext cx="2432116" cy="369332"/>
          </a:xfrm>
          <a:prstGeom prst="rect">
            <a:avLst/>
          </a:prstGeom>
          <a:noFill/>
        </p:spPr>
        <p:txBody>
          <a:bodyPr wrap="square" rtlCol="0">
            <a:spAutoFit/>
          </a:bodyPr>
          <a:lstStyle/>
          <a:p>
            <a:r>
              <a:rPr lang="en-US" dirty="0"/>
              <a:t>2</a:t>
            </a:r>
          </a:p>
        </p:txBody>
      </p:sp>
      <p:sp>
        <p:nvSpPr>
          <p:cNvPr id="13" name="TextBox 12">
            <a:extLst>
              <a:ext uri="{FF2B5EF4-FFF2-40B4-BE49-F238E27FC236}">
                <a16:creationId xmlns:a16="http://schemas.microsoft.com/office/drawing/2014/main" id="{8D72604C-DFFC-467C-86C0-40320EC5672F}"/>
              </a:ext>
            </a:extLst>
          </p:cNvPr>
          <p:cNvSpPr txBox="1"/>
          <p:nvPr/>
        </p:nvSpPr>
        <p:spPr>
          <a:xfrm>
            <a:off x="7013149" y="4959918"/>
            <a:ext cx="2432116" cy="369332"/>
          </a:xfrm>
          <a:prstGeom prst="rect">
            <a:avLst/>
          </a:prstGeom>
          <a:noFill/>
        </p:spPr>
        <p:txBody>
          <a:bodyPr wrap="square" rtlCol="0">
            <a:spAutoFit/>
          </a:bodyPr>
          <a:lstStyle/>
          <a:p>
            <a:r>
              <a:rPr lang="en-US" dirty="0"/>
              <a:t>3</a:t>
            </a:r>
          </a:p>
        </p:txBody>
      </p:sp>
      <p:sp>
        <p:nvSpPr>
          <p:cNvPr id="2" name="Slide Number Placeholder 1">
            <a:extLst>
              <a:ext uri="{FF2B5EF4-FFF2-40B4-BE49-F238E27FC236}">
                <a16:creationId xmlns:a16="http://schemas.microsoft.com/office/drawing/2014/main" id="{1D076409-1873-4575-8DF9-673C0BFEBF04}"/>
              </a:ext>
            </a:extLst>
          </p:cNvPr>
          <p:cNvSpPr>
            <a:spLocks noGrp="1"/>
          </p:cNvSpPr>
          <p:nvPr>
            <p:ph type="sldNum" sz="quarter" idx="12"/>
          </p:nvPr>
        </p:nvSpPr>
        <p:spPr/>
        <p:txBody>
          <a:bodyPr/>
          <a:lstStyle/>
          <a:p>
            <a:fld id="{73B850FF-6169-4056-8077-06FFA93A5366}" type="slidenum">
              <a:rPr lang="en-US" smtClean="0"/>
              <a:t>13</a:t>
            </a:fld>
            <a:endParaRPr lang="en-US" dirty="0"/>
          </a:p>
        </p:txBody>
      </p:sp>
    </p:spTree>
    <p:extLst>
      <p:ext uri="{BB962C8B-B14F-4D97-AF65-F5344CB8AC3E}">
        <p14:creationId xmlns:p14="http://schemas.microsoft.com/office/powerpoint/2010/main" val="411860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36F51B-82C0-4865-B493-392DA3C49982}"/>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84941" y="2156349"/>
            <a:ext cx="3368332" cy="2545301"/>
          </a:xfrm>
          <a:prstGeom prst="rect">
            <a:avLst/>
          </a:prstGeom>
          <a:noFill/>
          <a:ln>
            <a:noFill/>
          </a:ln>
        </p:spPr>
      </p:pic>
      <p:pic>
        <p:nvPicPr>
          <p:cNvPr id="6" name="Content Placeholder 5">
            <a:extLst>
              <a:ext uri="{FF2B5EF4-FFF2-40B4-BE49-F238E27FC236}">
                <a16:creationId xmlns:a16="http://schemas.microsoft.com/office/drawing/2014/main" id="{4FC724E8-E3E9-4EAD-8553-5D0F343B7BA6}"/>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47877" y="731230"/>
            <a:ext cx="3368332" cy="2530059"/>
          </a:xfrm>
          <a:prstGeom prst="rect">
            <a:avLst/>
          </a:prstGeom>
          <a:noFill/>
          <a:ln>
            <a:noFill/>
          </a:ln>
        </p:spPr>
      </p:pic>
      <p:pic>
        <p:nvPicPr>
          <p:cNvPr id="7" name="Picture 6">
            <a:extLst>
              <a:ext uri="{FF2B5EF4-FFF2-40B4-BE49-F238E27FC236}">
                <a16:creationId xmlns:a16="http://schemas.microsoft.com/office/drawing/2014/main" id="{108C8678-CF23-4775-86A0-97F3A6C419D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47877" y="3534629"/>
            <a:ext cx="3343275" cy="2550795"/>
          </a:xfrm>
          <a:prstGeom prst="rect">
            <a:avLst/>
          </a:prstGeom>
          <a:noFill/>
          <a:ln>
            <a:noFill/>
          </a:ln>
        </p:spPr>
      </p:pic>
      <p:cxnSp>
        <p:nvCxnSpPr>
          <p:cNvPr id="9" name="Straight Arrow Connector 8">
            <a:extLst>
              <a:ext uri="{FF2B5EF4-FFF2-40B4-BE49-F238E27FC236}">
                <a16:creationId xmlns:a16="http://schemas.microsoft.com/office/drawing/2014/main" id="{ED23B72B-E9B6-426B-9D53-90BBDD2D68BB}"/>
              </a:ext>
            </a:extLst>
          </p:cNvPr>
          <p:cNvCxnSpPr>
            <a:cxnSpLocks/>
            <a:stCxn id="5" idx="3"/>
            <a:endCxn id="6" idx="1"/>
          </p:cNvCxnSpPr>
          <p:nvPr/>
        </p:nvCxnSpPr>
        <p:spPr>
          <a:xfrm flipV="1">
            <a:off x="4753273" y="1996260"/>
            <a:ext cx="2094604" cy="14327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C367C45-208B-4A09-96CE-A1C401AAF36E}"/>
              </a:ext>
            </a:extLst>
          </p:cNvPr>
          <p:cNvCxnSpPr>
            <a:stCxn id="5" idx="3"/>
            <a:endCxn id="7" idx="1"/>
          </p:cNvCxnSpPr>
          <p:nvPr/>
        </p:nvCxnSpPr>
        <p:spPr>
          <a:xfrm>
            <a:off x="4753273" y="3429000"/>
            <a:ext cx="2094604" cy="1381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630555E-1C65-41F1-9784-61268BEFB6EE}"/>
              </a:ext>
            </a:extLst>
          </p:cNvPr>
          <p:cNvSpPr txBox="1"/>
          <p:nvPr/>
        </p:nvSpPr>
        <p:spPr>
          <a:xfrm rot="19526720">
            <a:off x="4998661" y="2302120"/>
            <a:ext cx="1430105" cy="369332"/>
          </a:xfrm>
          <a:prstGeom prst="rect">
            <a:avLst/>
          </a:prstGeom>
          <a:noFill/>
        </p:spPr>
        <p:txBody>
          <a:bodyPr wrap="square" rtlCol="0">
            <a:spAutoFit/>
          </a:bodyPr>
          <a:lstStyle/>
          <a:p>
            <a:r>
              <a:rPr lang="en-US" dirty="0"/>
              <a:t>Muscle</a:t>
            </a:r>
          </a:p>
        </p:txBody>
      </p:sp>
      <p:sp>
        <p:nvSpPr>
          <p:cNvPr id="14" name="TextBox 13">
            <a:extLst>
              <a:ext uri="{FF2B5EF4-FFF2-40B4-BE49-F238E27FC236}">
                <a16:creationId xmlns:a16="http://schemas.microsoft.com/office/drawing/2014/main" id="{DA1BF1FD-1360-4A1D-AEBC-6A1B861B5232}"/>
              </a:ext>
            </a:extLst>
          </p:cNvPr>
          <p:cNvSpPr txBox="1"/>
          <p:nvPr/>
        </p:nvSpPr>
        <p:spPr>
          <a:xfrm rot="1992828">
            <a:off x="4976085" y="4251309"/>
            <a:ext cx="1776796" cy="369332"/>
          </a:xfrm>
          <a:prstGeom prst="rect">
            <a:avLst/>
          </a:prstGeom>
          <a:noFill/>
        </p:spPr>
        <p:txBody>
          <a:bodyPr wrap="square" rtlCol="0">
            <a:spAutoFit/>
          </a:bodyPr>
          <a:lstStyle/>
          <a:p>
            <a:r>
              <a:rPr lang="en-US" dirty="0" err="1"/>
              <a:t>Kalign</a:t>
            </a:r>
            <a:endParaRPr lang="en-US" dirty="0"/>
          </a:p>
        </p:txBody>
      </p:sp>
      <p:sp>
        <p:nvSpPr>
          <p:cNvPr id="17" name="TextBox 16">
            <a:extLst>
              <a:ext uri="{FF2B5EF4-FFF2-40B4-BE49-F238E27FC236}">
                <a16:creationId xmlns:a16="http://schemas.microsoft.com/office/drawing/2014/main" id="{C0405AD3-A8A4-4BB6-94F4-52901A03CA93}"/>
              </a:ext>
            </a:extLst>
          </p:cNvPr>
          <p:cNvSpPr txBox="1"/>
          <p:nvPr/>
        </p:nvSpPr>
        <p:spPr>
          <a:xfrm>
            <a:off x="1442680" y="4201841"/>
            <a:ext cx="2432116"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A60CE0C1-6B81-4277-98B6-37172ED43201}"/>
              </a:ext>
            </a:extLst>
          </p:cNvPr>
          <p:cNvSpPr txBox="1"/>
          <p:nvPr/>
        </p:nvSpPr>
        <p:spPr>
          <a:xfrm>
            <a:off x="6708900" y="3210163"/>
            <a:ext cx="2432116" cy="369332"/>
          </a:xfrm>
          <a:prstGeom prst="rect">
            <a:avLst/>
          </a:prstGeom>
          <a:noFill/>
        </p:spPr>
        <p:txBody>
          <a:bodyPr wrap="square" rtlCol="0">
            <a:spAutoFit/>
          </a:bodyPr>
          <a:lstStyle/>
          <a:p>
            <a:r>
              <a:rPr lang="en-US" dirty="0"/>
              <a:t>5</a:t>
            </a:r>
          </a:p>
        </p:txBody>
      </p:sp>
      <p:sp>
        <p:nvSpPr>
          <p:cNvPr id="2" name="Slide Number Placeholder 1">
            <a:extLst>
              <a:ext uri="{FF2B5EF4-FFF2-40B4-BE49-F238E27FC236}">
                <a16:creationId xmlns:a16="http://schemas.microsoft.com/office/drawing/2014/main" id="{DCD59DB3-AAB7-450C-8B95-0535C8D937A2}"/>
              </a:ext>
            </a:extLst>
          </p:cNvPr>
          <p:cNvSpPr>
            <a:spLocks noGrp="1"/>
          </p:cNvSpPr>
          <p:nvPr>
            <p:ph type="sldNum" sz="quarter" idx="12"/>
          </p:nvPr>
        </p:nvSpPr>
        <p:spPr/>
        <p:txBody>
          <a:bodyPr/>
          <a:lstStyle/>
          <a:p>
            <a:fld id="{73B850FF-6169-4056-8077-06FFA93A5366}" type="slidenum">
              <a:rPr lang="en-US" smtClean="0"/>
              <a:t>14</a:t>
            </a:fld>
            <a:endParaRPr lang="en-US" dirty="0"/>
          </a:p>
        </p:txBody>
      </p:sp>
    </p:spTree>
    <p:extLst>
      <p:ext uri="{BB962C8B-B14F-4D97-AF65-F5344CB8AC3E}">
        <p14:creationId xmlns:p14="http://schemas.microsoft.com/office/powerpoint/2010/main" val="233592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D193-61DB-4849-A22E-326750E64D77}"/>
              </a:ext>
            </a:extLst>
          </p:cNvPr>
          <p:cNvSpPr>
            <a:spLocks noGrp="1"/>
          </p:cNvSpPr>
          <p:nvPr>
            <p:ph type="title"/>
          </p:nvPr>
        </p:nvSpPr>
        <p:spPr>
          <a:xfrm>
            <a:off x="936627" y="564473"/>
            <a:ext cx="10515600" cy="1325563"/>
          </a:xfrm>
        </p:spPr>
        <p:txBody>
          <a:bodyPr>
            <a:normAutofit/>
          </a:bodyPr>
          <a:lstStyle/>
          <a:p>
            <a:r>
              <a:rPr lang="en-US" sz="2200" dirty="0">
                <a:latin typeface="+mn-lt"/>
              </a:rPr>
              <a:t>A message is generated that MSA is generated</a:t>
            </a:r>
            <a:br>
              <a:rPr lang="en-US" sz="4400" dirty="0"/>
            </a:br>
            <a:endParaRPr lang="en-US" dirty="0"/>
          </a:p>
        </p:txBody>
      </p:sp>
      <p:sp>
        <p:nvSpPr>
          <p:cNvPr id="3" name="Text Placeholder 2">
            <a:extLst>
              <a:ext uri="{FF2B5EF4-FFF2-40B4-BE49-F238E27FC236}">
                <a16:creationId xmlns:a16="http://schemas.microsoft.com/office/drawing/2014/main" id="{A212244F-E792-448B-8862-D5B67E35AE8D}"/>
              </a:ext>
            </a:extLst>
          </p:cNvPr>
          <p:cNvSpPr>
            <a:spLocks noGrp="1"/>
          </p:cNvSpPr>
          <p:nvPr>
            <p:ph type="body" idx="1"/>
          </p:nvPr>
        </p:nvSpPr>
        <p:spPr>
          <a:xfrm>
            <a:off x="839788" y="1681163"/>
            <a:ext cx="5383332" cy="823912"/>
          </a:xfrm>
        </p:spPr>
        <p:txBody>
          <a:bodyPr>
            <a:noAutofit/>
          </a:bodyPr>
          <a:lstStyle/>
          <a:p>
            <a:r>
              <a:rPr lang="en-US" sz="2000" b="0" dirty="0"/>
              <a:t>A file containing all 34 </a:t>
            </a:r>
            <a:r>
              <a:rPr lang="en-US" sz="2000" b="0" dirty="0" err="1"/>
              <a:t>fasta</a:t>
            </a:r>
            <a:r>
              <a:rPr lang="en-US" sz="2000" b="0" dirty="0"/>
              <a:t> files concatenated in it which is called </a:t>
            </a:r>
            <a:r>
              <a:rPr lang="en-US" sz="2000" b="0" dirty="0" err="1"/>
              <a:t>multi_organisms.fa</a:t>
            </a:r>
            <a:endParaRPr lang="en-US" sz="2000" b="0" dirty="0"/>
          </a:p>
        </p:txBody>
      </p:sp>
      <p:sp>
        <p:nvSpPr>
          <p:cNvPr id="5" name="Text Placeholder 4">
            <a:extLst>
              <a:ext uri="{FF2B5EF4-FFF2-40B4-BE49-F238E27FC236}">
                <a16:creationId xmlns:a16="http://schemas.microsoft.com/office/drawing/2014/main" id="{40AF6318-E333-48E3-B894-CBE69C235A6F}"/>
              </a:ext>
            </a:extLst>
          </p:cNvPr>
          <p:cNvSpPr>
            <a:spLocks noGrp="1"/>
          </p:cNvSpPr>
          <p:nvPr>
            <p:ph type="body" sz="quarter" idx="3"/>
          </p:nvPr>
        </p:nvSpPr>
        <p:spPr>
          <a:xfrm>
            <a:off x="6172200" y="1894077"/>
            <a:ext cx="5280027" cy="823912"/>
          </a:xfrm>
        </p:spPr>
        <p:txBody>
          <a:bodyPr>
            <a:normAutofit fontScale="92500"/>
          </a:bodyPr>
          <a:lstStyle/>
          <a:p>
            <a:r>
              <a:rPr lang="en-US" sz="2900" b="0" dirty="0">
                <a:solidFill>
                  <a:srgbClr val="000000"/>
                </a:solidFill>
                <a:effectLst/>
                <a:ea typeface="Times New Roman" panose="02020603050405020304" pitchFamily="18" charset="0"/>
              </a:rPr>
              <a:t> </a:t>
            </a:r>
            <a:r>
              <a:rPr lang="en-US" sz="2200" b="0" dirty="0">
                <a:solidFill>
                  <a:srgbClr val="000000"/>
                </a:solidFill>
                <a:effectLst/>
                <a:ea typeface="Times New Roman" panose="02020603050405020304" pitchFamily="18" charset="0"/>
              </a:rPr>
              <a:t>Besides, the main output which is the </a:t>
            </a:r>
            <a:r>
              <a:rPr lang="en-US" sz="2200" b="0" dirty="0" err="1">
                <a:solidFill>
                  <a:srgbClr val="000000"/>
                </a:solidFill>
                <a:effectLst/>
                <a:ea typeface="Times New Roman" panose="02020603050405020304" pitchFamily="18" charset="0"/>
              </a:rPr>
              <a:t>afa</a:t>
            </a:r>
            <a:r>
              <a:rPr lang="en-US" sz="2200" b="0" dirty="0">
                <a:solidFill>
                  <a:srgbClr val="000000"/>
                </a:solidFill>
                <a:effectLst/>
                <a:ea typeface="Times New Roman" panose="02020603050405020304" pitchFamily="18" charset="0"/>
              </a:rPr>
              <a:t> file</a:t>
            </a:r>
          </a:p>
          <a:p>
            <a:endParaRPr lang="en-US" sz="2400" dirty="0">
              <a:solidFill>
                <a:srgbClr val="000000"/>
              </a:solidFill>
              <a:effectLst/>
              <a:ea typeface="Times New Roman" panose="02020603050405020304" pitchFamily="18" charset="0"/>
            </a:endParaRPr>
          </a:p>
        </p:txBody>
      </p:sp>
      <p:pic>
        <p:nvPicPr>
          <p:cNvPr id="7" name="Content Placeholder 6">
            <a:extLst>
              <a:ext uri="{FF2B5EF4-FFF2-40B4-BE49-F238E27FC236}">
                <a16:creationId xmlns:a16="http://schemas.microsoft.com/office/drawing/2014/main" id="{A111C887-EC63-4F73-BF8E-1963A6564DF1}"/>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191753" y="2539518"/>
            <a:ext cx="4281645" cy="3536258"/>
          </a:xfrm>
          <a:prstGeom prst="rect">
            <a:avLst/>
          </a:prstGeom>
          <a:noFill/>
          <a:ln>
            <a:noFill/>
          </a:ln>
        </p:spPr>
      </p:pic>
      <p:pic>
        <p:nvPicPr>
          <p:cNvPr id="8" name="Content Placeholder 7">
            <a:extLst>
              <a:ext uri="{FF2B5EF4-FFF2-40B4-BE49-F238E27FC236}">
                <a16:creationId xmlns:a16="http://schemas.microsoft.com/office/drawing/2014/main" id="{670DBAFE-0BEC-4DC7-9B4D-FEE363C76923}"/>
              </a:ext>
            </a:extLst>
          </p:cNvPr>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408918" y="2505075"/>
            <a:ext cx="4709752" cy="3684588"/>
          </a:xfrm>
          <a:prstGeom prst="rect">
            <a:avLst/>
          </a:prstGeom>
          <a:noFill/>
          <a:ln>
            <a:noFill/>
          </a:ln>
        </p:spPr>
      </p:pic>
      <p:pic>
        <p:nvPicPr>
          <p:cNvPr id="9" name="Picture 8">
            <a:extLst>
              <a:ext uri="{FF2B5EF4-FFF2-40B4-BE49-F238E27FC236}">
                <a16:creationId xmlns:a16="http://schemas.microsoft.com/office/drawing/2014/main" id="{DFDFC77D-7D47-4E68-AB22-2A60C6508C6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63794" y="195474"/>
            <a:ext cx="1910296" cy="1485689"/>
          </a:xfrm>
          <a:prstGeom prst="rect">
            <a:avLst/>
          </a:prstGeom>
          <a:noFill/>
          <a:ln>
            <a:noFill/>
          </a:ln>
        </p:spPr>
      </p:pic>
      <p:sp>
        <p:nvSpPr>
          <p:cNvPr id="4" name="Slide Number Placeholder 3">
            <a:extLst>
              <a:ext uri="{FF2B5EF4-FFF2-40B4-BE49-F238E27FC236}">
                <a16:creationId xmlns:a16="http://schemas.microsoft.com/office/drawing/2014/main" id="{AF99C697-AF1F-4E42-9449-1AE17B398A8D}"/>
              </a:ext>
            </a:extLst>
          </p:cNvPr>
          <p:cNvSpPr>
            <a:spLocks noGrp="1"/>
          </p:cNvSpPr>
          <p:nvPr>
            <p:ph type="sldNum" sz="quarter" idx="12"/>
          </p:nvPr>
        </p:nvSpPr>
        <p:spPr/>
        <p:txBody>
          <a:bodyPr/>
          <a:lstStyle/>
          <a:p>
            <a:fld id="{73B850FF-6169-4056-8077-06FFA93A5366}" type="slidenum">
              <a:rPr lang="en-US" smtClean="0"/>
              <a:t>15</a:t>
            </a:fld>
            <a:endParaRPr lang="en-US" dirty="0"/>
          </a:p>
        </p:txBody>
      </p:sp>
    </p:spTree>
    <p:extLst>
      <p:ext uri="{BB962C8B-B14F-4D97-AF65-F5344CB8AC3E}">
        <p14:creationId xmlns:p14="http://schemas.microsoft.com/office/powerpoint/2010/main" val="107803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26CDE-1A19-41FD-B2D9-49F99AEB51F3}"/>
              </a:ext>
            </a:extLst>
          </p:cNvPr>
          <p:cNvSpPr>
            <a:spLocks noGrp="1"/>
          </p:cNvSpPr>
          <p:nvPr>
            <p:ph type="title"/>
          </p:nvPr>
        </p:nvSpPr>
        <p:spPr/>
        <p:txBody>
          <a:bodyPr/>
          <a:lstStyle/>
          <a:p>
            <a:r>
              <a:rPr lang="en-US" dirty="0"/>
              <a:t>Formats of muscle</a:t>
            </a:r>
          </a:p>
        </p:txBody>
      </p:sp>
      <p:sp>
        <p:nvSpPr>
          <p:cNvPr id="3" name="Text Placeholder 2">
            <a:extLst>
              <a:ext uri="{FF2B5EF4-FFF2-40B4-BE49-F238E27FC236}">
                <a16:creationId xmlns:a16="http://schemas.microsoft.com/office/drawing/2014/main" id="{F1689274-7B0E-4535-AD5D-6B4BF99D9548}"/>
              </a:ext>
            </a:extLst>
          </p:cNvPr>
          <p:cNvSpPr>
            <a:spLocks noGrp="1"/>
          </p:cNvSpPr>
          <p:nvPr>
            <p:ph type="body" idx="1"/>
          </p:nvPr>
        </p:nvSpPr>
        <p:spPr/>
        <p:txBody>
          <a:bodyPr/>
          <a:lstStyle/>
          <a:p>
            <a:r>
              <a:rPr lang="en-US" dirty="0"/>
              <a:t>CLW</a:t>
            </a:r>
          </a:p>
        </p:txBody>
      </p:sp>
      <p:sp>
        <p:nvSpPr>
          <p:cNvPr id="5" name="Text Placeholder 4">
            <a:extLst>
              <a:ext uri="{FF2B5EF4-FFF2-40B4-BE49-F238E27FC236}">
                <a16:creationId xmlns:a16="http://schemas.microsoft.com/office/drawing/2014/main" id="{C263DB06-74D7-468F-9CC6-13494F6CEA51}"/>
              </a:ext>
            </a:extLst>
          </p:cNvPr>
          <p:cNvSpPr>
            <a:spLocks noGrp="1"/>
          </p:cNvSpPr>
          <p:nvPr>
            <p:ph type="body" sz="quarter" idx="3"/>
          </p:nvPr>
        </p:nvSpPr>
        <p:spPr/>
        <p:txBody>
          <a:bodyPr/>
          <a:lstStyle/>
          <a:p>
            <a:r>
              <a:rPr lang="en-US" dirty="0"/>
              <a:t>HTML</a:t>
            </a:r>
          </a:p>
        </p:txBody>
      </p:sp>
      <p:pic>
        <p:nvPicPr>
          <p:cNvPr id="7" name="Content Placeholder 6">
            <a:extLst>
              <a:ext uri="{FF2B5EF4-FFF2-40B4-BE49-F238E27FC236}">
                <a16:creationId xmlns:a16="http://schemas.microsoft.com/office/drawing/2014/main" id="{0EEF12E1-FBEA-47E9-822E-755E3D307F7D}"/>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074720" y="2505075"/>
            <a:ext cx="4687922" cy="3684588"/>
          </a:xfrm>
          <a:prstGeom prst="rect">
            <a:avLst/>
          </a:prstGeom>
          <a:noFill/>
          <a:ln>
            <a:noFill/>
          </a:ln>
        </p:spPr>
      </p:pic>
      <p:pic>
        <p:nvPicPr>
          <p:cNvPr id="8" name="Content Placeholder 7">
            <a:extLst>
              <a:ext uri="{FF2B5EF4-FFF2-40B4-BE49-F238E27FC236}">
                <a16:creationId xmlns:a16="http://schemas.microsoft.com/office/drawing/2014/main" id="{1FE12A0C-4F48-4EDF-BB6A-5172E2DD56E7}"/>
              </a:ext>
            </a:extLst>
          </p:cNvPr>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416528" y="2505075"/>
            <a:ext cx="4694532" cy="3684588"/>
          </a:xfrm>
          <a:prstGeom prst="rect">
            <a:avLst/>
          </a:prstGeom>
          <a:noFill/>
          <a:ln>
            <a:noFill/>
          </a:ln>
        </p:spPr>
      </p:pic>
      <p:sp>
        <p:nvSpPr>
          <p:cNvPr id="4" name="Slide Number Placeholder 3">
            <a:extLst>
              <a:ext uri="{FF2B5EF4-FFF2-40B4-BE49-F238E27FC236}">
                <a16:creationId xmlns:a16="http://schemas.microsoft.com/office/drawing/2014/main" id="{0DFFBABA-1F38-4F49-B367-3864113D62C8}"/>
              </a:ext>
            </a:extLst>
          </p:cNvPr>
          <p:cNvSpPr>
            <a:spLocks noGrp="1"/>
          </p:cNvSpPr>
          <p:nvPr>
            <p:ph type="sldNum" sz="quarter" idx="12"/>
          </p:nvPr>
        </p:nvSpPr>
        <p:spPr/>
        <p:txBody>
          <a:bodyPr/>
          <a:lstStyle/>
          <a:p>
            <a:fld id="{73B850FF-6169-4056-8077-06FFA93A5366}" type="slidenum">
              <a:rPr lang="en-US" smtClean="0"/>
              <a:t>16</a:t>
            </a:fld>
            <a:endParaRPr lang="en-US" dirty="0"/>
          </a:p>
        </p:txBody>
      </p:sp>
    </p:spTree>
    <p:extLst>
      <p:ext uri="{BB962C8B-B14F-4D97-AF65-F5344CB8AC3E}">
        <p14:creationId xmlns:p14="http://schemas.microsoft.com/office/powerpoint/2010/main" val="408454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537F-F27D-40F5-A4F6-1D30CAF46F43}"/>
              </a:ext>
            </a:extLst>
          </p:cNvPr>
          <p:cNvSpPr>
            <a:spLocks noGrp="1"/>
          </p:cNvSpPr>
          <p:nvPr>
            <p:ph type="title"/>
          </p:nvPr>
        </p:nvSpPr>
        <p:spPr/>
        <p:txBody>
          <a:bodyPr/>
          <a:lstStyle/>
          <a:p>
            <a:r>
              <a:rPr lang="en-US" dirty="0"/>
              <a:t>Formats of </a:t>
            </a:r>
            <a:r>
              <a:rPr lang="en-US" dirty="0" err="1"/>
              <a:t>kalign</a:t>
            </a:r>
            <a:endParaRPr lang="en-US" dirty="0"/>
          </a:p>
        </p:txBody>
      </p:sp>
      <p:sp>
        <p:nvSpPr>
          <p:cNvPr id="3" name="Text Placeholder 2">
            <a:extLst>
              <a:ext uri="{FF2B5EF4-FFF2-40B4-BE49-F238E27FC236}">
                <a16:creationId xmlns:a16="http://schemas.microsoft.com/office/drawing/2014/main" id="{13FA080C-EFB9-49C5-B529-D88A27255F0B}"/>
              </a:ext>
            </a:extLst>
          </p:cNvPr>
          <p:cNvSpPr>
            <a:spLocks noGrp="1"/>
          </p:cNvSpPr>
          <p:nvPr>
            <p:ph type="body" idx="1"/>
          </p:nvPr>
        </p:nvSpPr>
        <p:spPr/>
        <p:txBody>
          <a:bodyPr/>
          <a:lstStyle/>
          <a:p>
            <a:r>
              <a:rPr lang="en-US" dirty="0"/>
              <a:t>CLU</a:t>
            </a:r>
          </a:p>
        </p:txBody>
      </p:sp>
      <p:sp>
        <p:nvSpPr>
          <p:cNvPr id="5" name="Text Placeholder 4">
            <a:extLst>
              <a:ext uri="{FF2B5EF4-FFF2-40B4-BE49-F238E27FC236}">
                <a16:creationId xmlns:a16="http://schemas.microsoft.com/office/drawing/2014/main" id="{FE9B7D67-D808-4780-97F8-E52D3CDDEF62}"/>
              </a:ext>
            </a:extLst>
          </p:cNvPr>
          <p:cNvSpPr>
            <a:spLocks noGrp="1"/>
          </p:cNvSpPr>
          <p:nvPr>
            <p:ph type="body" sz="quarter" idx="3"/>
          </p:nvPr>
        </p:nvSpPr>
        <p:spPr/>
        <p:txBody>
          <a:bodyPr/>
          <a:lstStyle/>
          <a:p>
            <a:r>
              <a:rPr lang="en-US" dirty="0"/>
              <a:t>MSF</a:t>
            </a:r>
          </a:p>
        </p:txBody>
      </p:sp>
      <p:pic>
        <p:nvPicPr>
          <p:cNvPr id="7" name="Content Placeholder 6">
            <a:extLst>
              <a:ext uri="{FF2B5EF4-FFF2-40B4-BE49-F238E27FC236}">
                <a16:creationId xmlns:a16="http://schemas.microsoft.com/office/drawing/2014/main" id="{6A31C621-2E95-493F-8AE7-02382A61A231}"/>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1067136" y="2505075"/>
            <a:ext cx="4703091" cy="3684588"/>
          </a:xfrm>
          <a:prstGeom prst="rect">
            <a:avLst/>
          </a:prstGeom>
          <a:noFill/>
          <a:ln>
            <a:noFill/>
          </a:ln>
        </p:spPr>
      </p:pic>
      <p:pic>
        <p:nvPicPr>
          <p:cNvPr id="8" name="Content Placeholder 7">
            <a:extLst>
              <a:ext uri="{FF2B5EF4-FFF2-40B4-BE49-F238E27FC236}">
                <a16:creationId xmlns:a16="http://schemas.microsoft.com/office/drawing/2014/main" id="{89372855-23CF-4058-8B88-83758A3BF736}"/>
              </a:ext>
            </a:extLst>
          </p:cNvPr>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423698" y="2505075"/>
            <a:ext cx="4680192" cy="3684588"/>
          </a:xfrm>
          <a:prstGeom prst="rect">
            <a:avLst/>
          </a:prstGeom>
          <a:noFill/>
          <a:ln>
            <a:noFill/>
          </a:ln>
        </p:spPr>
      </p:pic>
      <p:sp>
        <p:nvSpPr>
          <p:cNvPr id="4" name="Slide Number Placeholder 3">
            <a:extLst>
              <a:ext uri="{FF2B5EF4-FFF2-40B4-BE49-F238E27FC236}">
                <a16:creationId xmlns:a16="http://schemas.microsoft.com/office/drawing/2014/main" id="{9FDB59C8-B021-4DCA-9D8E-83F6F18FDB29}"/>
              </a:ext>
            </a:extLst>
          </p:cNvPr>
          <p:cNvSpPr>
            <a:spLocks noGrp="1"/>
          </p:cNvSpPr>
          <p:nvPr>
            <p:ph type="sldNum" sz="quarter" idx="12"/>
          </p:nvPr>
        </p:nvSpPr>
        <p:spPr/>
        <p:txBody>
          <a:bodyPr/>
          <a:lstStyle/>
          <a:p>
            <a:fld id="{73B850FF-6169-4056-8077-06FFA93A5366}" type="slidenum">
              <a:rPr lang="en-US" smtClean="0"/>
              <a:t>17</a:t>
            </a:fld>
            <a:endParaRPr lang="en-US" dirty="0"/>
          </a:p>
        </p:txBody>
      </p:sp>
    </p:spTree>
    <p:extLst>
      <p:ext uri="{BB962C8B-B14F-4D97-AF65-F5344CB8AC3E}">
        <p14:creationId xmlns:p14="http://schemas.microsoft.com/office/powerpoint/2010/main" val="96652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3-Conserved regions</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199" y="1825625"/>
            <a:ext cx="10463957" cy="4351338"/>
          </a:xfrm>
        </p:spPr>
        <p:txBody>
          <a:bodyPr/>
          <a:lstStyle/>
          <a:p>
            <a:r>
              <a:rPr lang="en-US" sz="2200" dirty="0">
                <a:solidFill>
                  <a:srgbClr val="000000"/>
                </a:solidFill>
                <a:effectLst/>
                <a:ea typeface="Times New Roman" panose="02020603050405020304" pitchFamily="18" charset="0"/>
              </a:rPr>
              <a:t>conserved sequences refer to identical or similar sequences of DNA or RNA or amino acids (proteins) that occur in different or same species over generations. These sequences show very minimal changes in their composition or sometimes no changes at all over generations. So, a conserved sequence is a base sequence in a DNA molecule (or an amino acid sequence in a protein) that has remained essentially unchanged, and so has been conserved, throughout evolution. </a:t>
            </a:r>
          </a:p>
          <a:p>
            <a:r>
              <a:rPr lang="en-US" sz="2200" dirty="0">
                <a:solidFill>
                  <a:srgbClr val="000000"/>
                </a:solidFill>
                <a:effectLst/>
                <a:ea typeface="Times New Roman" panose="02020603050405020304" pitchFamily="18" charset="0"/>
              </a:rPr>
              <a:t>Conserved sequences can be categorized into two major categories, orthologous and paralogous. </a:t>
            </a:r>
          </a:p>
          <a:p>
            <a:r>
              <a:rPr lang="en-US" sz="2200" dirty="0">
                <a:solidFill>
                  <a:srgbClr val="000000"/>
                </a:solidFill>
                <a:effectLst/>
                <a:ea typeface="Times New Roman" panose="02020603050405020304" pitchFamily="18" charset="0"/>
              </a:rPr>
              <a:t>All organisms are orthologue as they are different species but have common genes and similar conserved regions. </a:t>
            </a:r>
          </a:p>
          <a:p>
            <a:endParaRPr lang="en-US" dirty="0"/>
          </a:p>
        </p:txBody>
      </p:sp>
      <p:sp>
        <p:nvSpPr>
          <p:cNvPr id="4" name="Slide Number Placeholder 3">
            <a:extLst>
              <a:ext uri="{FF2B5EF4-FFF2-40B4-BE49-F238E27FC236}">
                <a16:creationId xmlns:a16="http://schemas.microsoft.com/office/drawing/2014/main" id="{7CC0A638-1049-4460-80B2-E6B6CCFD00B6}"/>
              </a:ext>
            </a:extLst>
          </p:cNvPr>
          <p:cNvSpPr>
            <a:spLocks noGrp="1"/>
          </p:cNvSpPr>
          <p:nvPr>
            <p:ph type="sldNum" sz="quarter" idx="12"/>
          </p:nvPr>
        </p:nvSpPr>
        <p:spPr/>
        <p:txBody>
          <a:bodyPr/>
          <a:lstStyle/>
          <a:p>
            <a:fld id="{73B850FF-6169-4056-8077-06FFA93A5366}" type="slidenum">
              <a:rPr lang="en-US" smtClean="0"/>
              <a:t>18</a:t>
            </a:fld>
            <a:endParaRPr lang="en-US" dirty="0"/>
          </a:p>
        </p:txBody>
      </p:sp>
    </p:spTree>
    <p:extLst>
      <p:ext uri="{BB962C8B-B14F-4D97-AF65-F5344CB8AC3E}">
        <p14:creationId xmlns:p14="http://schemas.microsoft.com/office/powerpoint/2010/main" val="2163732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93FA8B9-8041-472B-B964-495F90471F76}"/>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60837" y="2530506"/>
            <a:ext cx="5136325" cy="2941575"/>
          </a:xfrm>
          <a:prstGeom prst="rect">
            <a:avLst/>
          </a:prstGeom>
          <a:noFill/>
          <a:ln>
            <a:noFill/>
          </a:ln>
        </p:spPr>
      </p:pic>
      <p:pic>
        <p:nvPicPr>
          <p:cNvPr id="10" name="Content Placeholder 9">
            <a:extLst>
              <a:ext uri="{FF2B5EF4-FFF2-40B4-BE49-F238E27FC236}">
                <a16:creationId xmlns:a16="http://schemas.microsoft.com/office/drawing/2014/main" id="{42FD1EED-5A4B-4D41-A2F7-AB87D171891B}"/>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966510"/>
            <a:ext cx="5181600" cy="4069567"/>
          </a:xfrm>
          <a:prstGeom prst="rect">
            <a:avLst/>
          </a:prstGeom>
          <a:noFill/>
          <a:ln>
            <a:noFill/>
          </a:ln>
        </p:spPr>
      </p:pic>
      <p:sp>
        <p:nvSpPr>
          <p:cNvPr id="11" name="TextBox 10">
            <a:extLst>
              <a:ext uri="{FF2B5EF4-FFF2-40B4-BE49-F238E27FC236}">
                <a16:creationId xmlns:a16="http://schemas.microsoft.com/office/drawing/2014/main" id="{555A708F-34BC-4FF5-99F9-4A4C200C11CC}"/>
              </a:ext>
            </a:extLst>
          </p:cNvPr>
          <p:cNvSpPr txBox="1"/>
          <p:nvPr/>
        </p:nvSpPr>
        <p:spPr>
          <a:xfrm>
            <a:off x="926773" y="4959918"/>
            <a:ext cx="2432116"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EA97A47C-9793-4156-9948-7ADE03E0F318}"/>
              </a:ext>
            </a:extLst>
          </p:cNvPr>
          <p:cNvSpPr txBox="1"/>
          <p:nvPr/>
        </p:nvSpPr>
        <p:spPr>
          <a:xfrm>
            <a:off x="6409562" y="5287415"/>
            <a:ext cx="2432116" cy="369332"/>
          </a:xfrm>
          <a:prstGeom prst="rect">
            <a:avLst/>
          </a:prstGeom>
          <a:noFill/>
        </p:spPr>
        <p:txBody>
          <a:bodyPr wrap="square" rtlCol="0">
            <a:spAutoFit/>
          </a:bodyPr>
          <a:lstStyle/>
          <a:p>
            <a:r>
              <a:rPr lang="en-US" dirty="0"/>
              <a:t>2</a:t>
            </a:r>
          </a:p>
        </p:txBody>
      </p:sp>
      <p:sp>
        <p:nvSpPr>
          <p:cNvPr id="2" name="Slide Number Placeholder 1">
            <a:extLst>
              <a:ext uri="{FF2B5EF4-FFF2-40B4-BE49-F238E27FC236}">
                <a16:creationId xmlns:a16="http://schemas.microsoft.com/office/drawing/2014/main" id="{B256CD6D-0A27-40C3-AE4D-A6362D6C2192}"/>
              </a:ext>
            </a:extLst>
          </p:cNvPr>
          <p:cNvSpPr>
            <a:spLocks noGrp="1"/>
          </p:cNvSpPr>
          <p:nvPr>
            <p:ph type="sldNum" sz="quarter" idx="12"/>
          </p:nvPr>
        </p:nvSpPr>
        <p:spPr/>
        <p:txBody>
          <a:bodyPr/>
          <a:lstStyle/>
          <a:p>
            <a:fld id="{73B850FF-6169-4056-8077-06FFA93A5366}" type="slidenum">
              <a:rPr lang="en-US" smtClean="0"/>
              <a:t>19</a:t>
            </a:fld>
            <a:endParaRPr lang="en-US" dirty="0"/>
          </a:p>
        </p:txBody>
      </p:sp>
    </p:spTree>
    <p:extLst>
      <p:ext uri="{BB962C8B-B14F-4D97-AF65-F5344CB8AC3E}">
        <p14:creationId xmlns:p14="http://schemas.microsoft.com/office/powerpoint/2010/main" val="2607192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2231-6326-4E0A-BB90-770F17C29944}"/>
              </a:ext>
            </a:extLst>
          </p:cNvPr>
          <p:cNvSpPr>
            <a:spLocks noGrp="1"/>
          </p:cNvSpPr>
          <p:nvPr>
            <p:ph type="title"/>
          </p:nvPr>
        </p:nvSpPr>
        <p:spPr/>
        <p:txBody>
          <a:bodyPr/>
          <a:lstStyle/>
          <a:p>
            <a:r>
              <a:rPr lang="en-US" dirty="0"/>
              <a:t>Aligner Toolbox</a:t>
            </a:r>
          </a:p>
        </p:txBody>
      </p:sp>
      <p:sp>
        <p:nvSpPr>
          <p:cNvPr id="3" name="Content Placeholder 2">
            <a:extLst>
              <a:ext uri="{FF2B5EF4-FFF2-40B4-BE49-F238E27FC236}">
                <a16:creationId xmlns:a16="http://schemas.microsoft.com/office/drawing/2014/main" id="{2DEB2431-63E7-47C2-AF7A-2B7FE5A84032}"/>
              </a:ext>
            </a:extLst>
          </p:cNvPr>
          <p:cNvSpPr>
            <a:spLocks noGrp="1"/>
          </p:cNvSpPr>
          <p:nvPr>
            <p:ph idx="1"/>
          </p:nvPr>
        </p:nvSpPr>
        <p:spPr>
          <a:xfrm>
            <a:off x="838200" y="1825625"/>
            <a:ext cx="10515600" cy="4882864"/>
          </a:xfrm>
        </p:spPr>
        <p:txBody>
          <a:bodyPr>
            <a:normAutofit/>
          </a:bodyPr>
          <a:lstStyle/>
          <a:p>
            <a:r>
              <a:rPr lang="en-US" sz="2400" dirty="0"/>
              <a:t> Our toolbox is named “Aligner” and it is a command-based system which perform multiple functions.</a:t>
            </a:r>
          </a:p>
          <a:p>
            <a:r>
              <a:rPr lang="en-US" sz="2400" dirty="0"/>
              <a:t> It can be used to perform:</a:t>
            </a:r>
          </a:p>
          <a:p>
            <a:pPr marL="914400" lvl="1" indent="-457200">
              <a:buFont typeface="+mj-lt"/>
              <a:buAutoNum type="alphaLcPeriod"/>
            </a:pPr>
            <a:r>
              <a:rPr lang="en-US" sz="2000" dirty="0"/>
              <a:t>pairwise alignment between any two files</a:t>
            </a:r>
          </a:p>
          <a:p>
            <a:pPr marL="914400" lvl="1" indent="-457200">
              <a:buFont typeface="+mj-lt"/>
              <a:buAutoNum type="alphaLcPeriod"/>
            </a:pPr>
            <a:r>
              <a:rPr lang="en-US" sz="2000" dirty="0"/>
              <a:t>multiple sequence alignment between any numbers of files (Muscle and </a:t>
            </a:r>
            <a:r>
              <a:rPr lang="en-US" sz="2000" dirty="0" err="1"/>
              <a:t>Kalign</a:t>
            </a:r>
            <a:r>
              <a:rPr lang="en-US" sz="2000" dirty="0"/>
              <a:t>)</a:t>
            </a:r>
          </a:p>
          <a:p>
            <a:pPr marL="914400" lvl="1" indent="-457200">
              <a:buFont typeface="+mj-lt"/>
              <a:buAutoNum type="alphaLcPeriod"/>
            </a:pPr>
            <a:r>
              <a:rPr lang="en-US" sz="2000" dirty="0"/>
              <a:t>extract the conserved regions in any file (</a:t>
            </a:r>
            <a:r>
              <a:rPr lang="en-US" sz="2000" dirty="0" err="1"/>
              <a:t>clw</a:t>
            </a:r>
            <a:r>
              <a:rPr lang="en-US" sz="2000" dirty="0"/>
              <a:t>, html, MSF, </a:t>
            </a:r>
            <a:r>
              <a:rPr lang="en-US" sz="2000" dirty="0" err="1"/>
              <a:t>clu</a:t>
            </a:r>
            <a:r>
              <a:rPr lang="en-US" sz="2000" dirty="0"/>
              <a:t>)</a:t>
            </a:r>
          </a:p>
          <a:p>
            <a:pPr marL="914400" lvl="1" indent="-457200">
              <a:buFont typeface="+mj-lt"/>
              <a:buAutoNum type="alphaLcPeriod"/>
            </a:pPr>
            <a:r>
              <a:rPr lang="en-US" sz="2000" dirty="0"/>
              <a:t>make a phylogenetic tree ( in a </a:t>
            </a:r>
            <a:r>
              <a:rPr lang="en-US" sz="2000" dirty="0" err="1"/>
              <a:t>newick</a:t>
            </a:r>
            <a:r>
              <a:rPr lang="en-US" sz="2000" dirty="0"/>
              <a:t> format and a visualized tree)</a:t>
            </a:r>
          </a:p>
          <a:p>
            <a:pPr marL="914400" lvl="1" indent="-457200">
              <a:buFont typeface="+mj-lt"/>
              <a:buAutoNum type="alphaLcPeriod"/>
            </a:pPr>
            <a:r>
              <a:rPr lang="en-US" sz="2000" dirty="0"/>
              <a:t>count any </a:t>
            </a:r>
            <a:r>
              <a:rPr lang="en-US" sz="2000" dirty="0" err="1"/>
              <a:t>kmer</a:t>
            </a:r>
            <a:r>
              <a:rPr lang="en-US" sz="2000" dirty="0"/>
              <a:t> in any file</a:t>
            </a:r>
          </a:p>
          <a:p>
            <a:pPr marL="914400" lvl="1" indent="-457200">
              <a:buFont typeface="+mj-lt"/>
              <a:buAutoNum type="alphaLcPeriod"/>
            </a:pPr>
            <a:r>
              <a:rPr lang="en-US" sz="2000" dirty="0"/>
              <a:t>perform a graphical view of the difference between counts of certain </a:t>
            </a:r>
            <a:r>
              <a:rPr lang="en-US" sz="2000" dirty="0" err="1"/>
              <a:t>kmers</a:t>
            </a:r>
            <a:r>
              <a:rPr lang="en-US" sz="2000" dirty="0"/>
              <a:t> in any files (in 2 different ways</a:t>
            </a:r>
            <a:r>
              <a:rPr lang="en-US" dirty="0"/>
              <a:t>)</a:t>
            </a:r>
          </a:p>
          <a:p>
            <a:pPr lvl="1"/>
            <a:endParaRPr lang="en-US" dirty="0"/>
          </a:p>
        </p:txBody>
      </p:sp>
      <p:sp>
        <p:nvSpPr>
          <p:cNvPr id="4" name="Slide Number Placeholder 3">
            <a:extLst>
              <a:ext uri="{FF2B5EF4-FFF2-40B4-BE49-F238E27FC236}">
                <a16:creationId xmlns:a16="http://schemas.microsoft.com/office/drawing/2014/main" id="{F0FC0D44-4A7F-4BD8-B14D-59B157EC2151}"/>
              </a:ext>
            </a:extLst>
          </p:cNvPr>
          <p:cNvSpPr>
            <a:spLocks noGrp="1"/>
          </p:cNvSpPr>
          <p:nvPr>
            <p:ph type="sldNum" sz="quarter" idx="12"/>
          </p:nvPr>
        </p:nvSpPr>
        <p:spPr/>
        <p:txBody>
          <a:bodyPr/>
          <a:lstStyle/>
          <a:p>
            <a:fld id="{73B850FF-6169-4056-8077-06FFA93A5366}" type="slidenum">
              <a:rPr lang="en-US" smtClean="0"/>
              <a:t>2</a:t>
            </a:fld>
            <a:endParaRPr lang="en-US" dirty="0"/>
          </a:p>
        </p:txBody>
      </p:sp>
    </p:spTree>
    <p:extLst>
      <p:ext uri="{BB962C8B-B14F-4D97-AF65-F5344CB8AC3E}">
        <p14:creationId xmlns:p14="http://schemas.microsoft.com/office/powerpoint/2010/main" val="2940851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BC42-B970-4D98-B4FF-6659B657E796}"/>
              </a:ext>
            </a:extLst>
          </p:cNvPr>
          <p:cNvSpPr>
            <a:spLocks noGrp="1"/>
          </p:cNvSpPr>
          <p:nvPr>
            <p:ph type="title"/>
          </p:nvPr>
        </p:nvSpPr>
        <p:spPr/>
        <p:txBody>
          <a:bodyPr/>
          <a:lstStyle/>
          <a:p>
            <a:r>
              <a:rPr lang="en-US" dirty="0"/>
              <a:t>CLW</a:t>
            </a:r>
          </a:p>
        </p:txBody>
      </p:sp>
      <p:pic>
        <p:nvPicPr>
          <p:cNvPr id="5" name="Content Placeholder 4">
            <a:extLst>
              <a:ext uri="{FF2B5EF4-FFF2-40B4-BE49-F238E27FC236}">
                <a16:creationId xmlns:a16="http://schemas.microsoft.com/office/drawing/2014/main" id="{6B95D559-55C6-4109-9E8C-7FC435E0C0F4}"/>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750063"/>
            <a:ext cx="5181600" cy="4219657"/>
          </a:xfrm>
          <a:prstGeom prst="rect">
            <a:avLst/>
          </a:prstGeom>
          <a:noFill/>
          <a:ln>
            <a:noFill/>
          </a:ln>
        </p:spPr>
      </p:pic>
      <p:pic>
        <p:nvPicPr>
          <p:cNvPr id="6" name="Content Placeholder 5">
            <a:extLst>
              <a:ext uri="{FF2B5EF4-FFF2-40B4-BE49-F238E27FC236}">
                <a16:creationId xmlns:a16="http://schemas.microsoft.com/office/drawing/2014/main" id="{28F620E3-D54F-48C4-AEBE-A4CC8AF7632D}"/>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97748" y="1785706"/>
            <a:ext cx="3598360" cy="1268579"/>
          </a:xfrm>
          <a:prstGeom prst="rect">
            <a:avLst/>
          </a:prstGeom>
          <a:noFill/>
          <a:ln>
            <a:noFill/>
          </a:ln>
        </p:spPr>
      </p:pic>
      <p:pic>
        <p:nvPicPr>
          <p:cNvPr id="7" name="Picture 6">
            <a:extLst>
              <a:ext uri="{FF2B5EF4-FFF2-40B4-BE49-F238E27FC236}">
                <a16:creationId xmlns:a16="http://schemas.microsoft.com/office/drawing/2014/main" id="{2B508F54-FB44-4C4D-8AEF-C236D0FCA51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97748" y="3308416"/>
            <a:ext cx="3700457" cy="1202310"/>
          </a:xfrm>
          <a:prstGeom prst="rect">
            <a:avLst/>
          </a:prstGeom>
          <a:noFill/>
          <a:ln>
            <a:noFill/>
          </a:ln>
        </p:spPr>
      </p:pic>
      <p:pic>
        <p:nvPicPr>
          <p:cNvPr id="8" name="Picture 7">
            <a:extLst>
              <a:ext uri="{FF2B5EF4-FFF2-40B4-BE49-F238E27FC236}">
                <a16:creationId xmlns:a16="http://schemas.microsoft.com/office/drawing/2014/main" id="{53146E9A-9909-4E60-BA99-3BD22EB0174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44378" y="4850482"/>
            <a:ext cx="2705100" cy="1749425"/>
          </a:xfrm>
          <a:prstGeom prst="rect">
            <a:avLst/>
          </a:prstGeom>
          <a:noFill/>
          <a:ln>
            <a:noFill/>
          </a:ln>
        </p:spPr>
      </p:pic>
      <p:sp>
        <p:nvSpPr>
          <p:cNvPr id="9" name="TextBox 8">
            <a:extLst>
              <a:ext uri="{FF2B5EF4-FFF2-40B4-BE49-F238E27FC236}">
                <a16:creationId xmlns:a16="http://schemas.microsoft.com/office/drawing/2014/main" id="{D8F38515-5596-4DBB-9BEC-2B1BEC720333}"/>
              </a:ext>
            </a:extLst>
          </p:cNvPr>
          <p:cNvSpPr txBox="1"/>
          <p:nvPr/>
        </p:nvSpPr>
        <p:spPr>
          <a:xfrm>
            <a:off x="939774" y="5659763"/>
            <a:ext cx="2432116"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0EE4F394-33AB-487A-87A8-0D091A041276}"/>
              </a:ext>
            </a:extLst>
          </p:cNvPr>
          <p:cNvSpPr txBox="1"/>
          <p:nvPr/>
        </p:nvSpPr>
        <p:spPr>
          <a:xfrm>
            <a:off x="6716528" y="6029095"/>
            <a:ext cx="2432116" cy="369332"/>
          </a:xfrm>
          <a:prstGeom prst="rect">
            <a:avLst/>
          </a:prstGeom>
          <a:noFill/>
        </p:spPr>
        <p:txBody>
          <a:bodyPr wrap="square" rtlCol="0">
            <a:spAutoFit/>
          </a:bodyPr>
          <a:lstStyle/>
          <a:p>
            <a:r>
              <a:rPr lang="en-US" dirty="0"/>
              <a:t>6</a:t>
            </a:r>
          </a:p>
        </p:txBody>
      </p:sp>
      <p:sp>
        <p:nvSpPr>
          <p:cNvPr id="11" name="TextBox 10">
            <a:extLst>
              <a:ext uri="{FF2B5EF4-FFF2-40B4-BE49-F238E27FC236}">
                <a16:creationId xmlns:a16="http://schemas.microsoft.com/office/drawing/2014/main" id="{2D495CC8-8D9E-4BDA-8839-305DBFA428FA}"/>
              </a:ext>
            </a:extLst>
          </p:cNvPr>
          <p:cNvSpPr txBox="1"/>
          <p:nvPr/>
        </p:nvSpPr>
        <p:spPr>
          <a:xfrm>
            <a:off x="6644301" y="4067909"/>
            <a:ext cx="2432116" cy="369332"/>
          </a:xfrm>
          <a:prstGeom prst="rect">
            <a:avLst/>
          </a:prstGeom>
          <a:noFill/>
        </p:spPr>
        <p:txBody>
          <a:bodyPr wrap="square" rtlCol="0">
            <a:spAutoFit/>
          </a:bodyPr>
          <a:lstStyle/>
          <a:p>
            <a:r>
              <a:rPr lang="en-US" dirty="0"/>
              <a:t>5</a:t>
            </a:r>
          </a:p>
        </p:txBody>
      </p:sp>
      <p:sp>
        <p:nvSpPr>
          <p:cNvPr id="12" name="TextBox 11">
            <a:extLst>
              <a:ext uri="{FF2B5EF4-FFF2-40B4-BE49-F238E27FC236}">
                <a16:creationId xmlns:a16="http://schemas.microsoft.com/office/drawing/2014/main" id="{7AEEF20C-1A26-4F6A-ADC2-372E0318AB24}"/>
              </a:ext>
            </a:extLst>
          </p:cNvPr>
          <p:cNvSpPr txBox="1"/>
          <p:nvPr/>
        </p:nvSpPr>
        <p:spPr>
          <a:xfrm>
            <a:off x="6644301" y="2599328"/>
            <a:ext cx="2432116" cy="369332"/>
          </a:xfrm>
          <a:prstGeom prst="rect">
            <a:avLst/>
          </a:prstGeom>
          <a:noFill/>
        </p:spPr>
        <p:txBody>
          <a:bodyPr wrap="square" rtlCol="0">
            <a:spAutoFit/>
          </a:bodyPr>
          <a:lstStyle/>
          <a:p>
            <a:r>
              <a:rPr lang="en-US" dirty="0"/>
              <a:t>4</a:t>
            </a:r>
          </a:p>
        </p:txBody>
      </p:sp>
      <p:sp>
        <p:nvSpPr>
          <p:cNvPr id="3" name="Slide Number Placeholder 2">
            <a:extLst>
              <a:ext uri="{FF2B5EF4-FFF2-40B4-BE49-F238E27FC236}">
                <a16:creationId xmlns:a16="http://schemas.microsoft.com/office/drawing/2014/main" id="{3E34F3C8-8253-4B35-A063-7B7692F4DA3F}"/>
              </a:ext>
            </a:extLst>
          </p:cNvPr>
          <p:cNvSpPr>
            <a:spLocks noGrp="1"/>
          </p:cNvSpPr>
          <p:nvPr>
            <p:ph type="sldNum" sz="quarter" idx="12"/>
          </p:nvPr>
        </p:nvSpPr>
        <p:spPr/>
        <p:txBody>
          <a:bodyPr/>
          <a:lstStyle/>
          <a:p>
            <a:fld id="{73B850FF-6169-4056-8077-06FFA93A5366}" type="slidenum">
              <a:rPr lang="en-US" smtClean="0"/>
              <a:t>20</a:t>
            </a:fld>
            <a:endParaRPr lang="en-US" dirty="0"/>
          </a:p>
        </p:txBody>
      </p:sp>
    </p:spTree>
    <p:extLst>
      <p:ext uri="{BB962C8B-B14F-4D97-AF65-F5344CB8AC3E}">
        <p14:creationId xmlns:p14="http://schemas.microsoft.com/office/powerpoint/2010/main" val="3670057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5DBF-7A1E-43B0-A5B4-07AE1648CD3F}"/>
              </a:ext>
            </a:extLst>
          </p:cNvPr>
          <p:cNvSpPr>
            <a:spLocks noGrp="1"/>
          </p:cNvSpPr>
          <p:nvPr>
            <p:ph type="title"/>
          </p:nvPr>
        </p:nvSpPr>
        <p:spPr/>
        <p:txBody>
          <a:bodyPr/>
          <a:lstStyle/>
          <a:p>
            <a:r>
              <a:rPr lang="en-US" dirty="0" err="1"/>
              <a:t>pfam</a:t>
            </a:r>
            <a:endParaRPr lang="en-US" dirty="0"/>
          </a:p>
        </p:txBody>
      </p:sp>
      <p:sp>
        <p:nvSpPr>
          <p:cNvPr id="3" name="Content Placeholder 2">
            <a:extLst>
              <a:ext uri="{FF2B5EF4-FFF2-40B4-BE49-F238E27FC236}">
                <a16:creationId xmlns:a16="http://schemas.microsoft.com/office/drawing/2014/main" id="{8CDD4112-A956-42E2-A509-B33D034C13EF}"/>
              </a:ext>
            </a:extLst>
          </p:cNvPr>
          <p:cNvSpPr>
            <a:spLocks noGrp="1"/>
          </p:cNvSpPr>
          <p:nvPr>
            <p:ph idx="1"/>
          </p:nvPr>
        </p:nvSpPr>
        <p:spPr>
          <a:xfrm>
            <a:off x="838200" y="1505113"/>
            <a:ext cx="10515600" cy="4351338"/>
          </a:xfrm>
        </p:spPr>
        <p:txBody>
          <a:bodyPr/>
          <a:lstStyle/>
          <a:p>
            <a:r>
              <a:rPr lang="en-US" sz="2000" dirty="0"/>
              <a:t>The </a:t>
            </a:r>
            <a:r>
              <a:rPr lang="en-US" sz="2000" dirty="0" err="1"/>
              <a:t>Pfam</a:t>
            </a:r>
            <a:r>
              <a:rPr lang="en-US" sz="2000" dirty="0"/>
              <a:t> database is a large collection of protein families, each represented by multiple sequence alignments. </a:t>
            </a:r>
          </a:p>
          <a:p>
            <a:r>
              <a:rPr lang="en-US" sz="2000" dirty="0"/>
              <a:t>And here is the output file:</a:t>
            </a:r>
          </a:p>
          <a:p>
            <a:endParaRPr lang="en-US" dirty="0"/>
          </a:p>
          <a:p>
            <a:endParaRPr lang="en-US" dirty="0"/>
          </a:p>
        </p:txBody>
      </p:sp>
      <p:pic>
        <p:nvPicPr>
          <p:cNvPr id="4" name="Picture 3">
            <a:extLst>
              <a:ext uri="{FF2B5EF4-FFF2-40B4-BE49-F238E27FC236}">
                <a16:creationId xmlns:a16="http://schemas.microsoft.com/office/drawing/2014/main" id="{8E61AF0C-177F-47D7-82C1-3AD19435E0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45920" y="2830676"/>
            <a:ext cx="4630814" cy="3885922"/>
          </a:xfrm>
          <a:prstGeom prst="rect">
            <a:avLst/>
          </a:prstGeom>
          <a:noFill/>
          <a:ln>
            <a:noFill/>
          </a:ln>
        </p:spPr>
      </p:pic>
      <p:sp>
        <p:nvSpPr>
          <p:cNvPr id="5" name="TextBox 4">
            <a:extLst>
              <a:ext uri="{FF2B5EF4-FFF2-40B4-BE49-F238E27FC236}">
                <a16:creationId xmlns:a16="http://schemas.microsoft.com/office/drawing/2014/main" id="{21BAF4F4-C8CD-49CF-B154-335C3818D8B1}"/>
              </a:ext>
            </a:extLst>
          </p:cNvPr>
          <p:cNvSpPr txBox="1"/>
          <p:nvPr/>
        </p:nvSpPr>
        <p:spPr>
          <a:xfrm>
            <a:off x="3529211" y="6347266"/>
            <a:ext cx="2432116" cy="369332"/>
          </a:xfrm>
          <a:prstGeom prst="rect">
            <a:avLst/>
          </a:prstGeom>
          <a:noFill/>
        </p:spPr>
        <p:txBody>
          <a:bodyPr wrap="square" rtlCol="0">
            <a:spAutoFit/>
          </a:bodyPr>
          <a:lstStyle/>
          <a:p>
            <a:r>
              <a:rPr lang="en-US" dirty="0"/>
              <a:t>7</a:t>
            </a:r>
          </a:p>
        </p:txBody>
      </p:sp>
      <p:sp>
        <p:nvSpPr>
          <p:cNvPr id="6" name="Slide Number Placeholder 5">
            <a:extLst>
              <a:ext uri="{FF2B5EF4-FFF2-40B4-BE49-F238E27FC236}">
                <a16:creationId xmlns:a16="http://schemas.microsoft.com/office/drawing/2014/main" id="{E7A67832-3942-4E62-B524-049327AA78C7}"/>
              </a:ext>
            </a:extLst>
          </p:cNvPr>
          <p:cNvSpPr>
            <a:spLocks noGrp="1"/>
          </p:cNvSpPr>
          <p:nvPr>
            <p:ph type="sldNum" sz="quarter" idx="12"/>
          </p:nvPr>
        </p:nvSpPr>
        <p:spPr/>
        <p:txBody>
          <a:bodyPr/>
          <a:lstStyle/>
          <a:p>
            <a:fld id="{73B850FF-6169-4056-8077-06FFA93A5366}" type="slidenum">
              <a:rPr lang="en-US" smtClean="0"/>
              <a:t>21</a:t>
            </a:fld>
            <a:endParaRPr lang="en-US" dirty="0"/>
          </a:p>
        </p:txBody>
      </p:sp>
    </p:spTree>
    <p:extLst>
      <p:ext uri="{BB962C8B-B14F-4D97-AF65-F5344CB8AC3E}">
        <p14:creationId xmlns:p14="http://schemas.microsoft.com/office/powerpoint/2010/main" val="2559080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4E80-A470-41DD-8AB5-622AD79FCAB6}"/>
              </a:ext>
            </a:extLst>
          </p:cNvPr>
          <p:cNvSpPr>
            <a:spLocks noGrp="1"/>
          </p:cNvSpPr>
          <p:nvPr>
            <p:ph type="title"/>
          </p:nvPr>
        </p:nvSpPr>
        <p:spPr/>
        <p:txBody>
          <a:bodyPr/>
          <a:lstStyle/>
          <a:p>
            <a:r>
              <a:rPr lang="en-US" dirty="0"/>
              <a:t>HTML</a:t>
            </a:r>
          </a:p>
        </p:txBody>
      </p:sp>
      <p:pic>
        <p:nvPicPr>
          <p:cNvPr id="5" name="Content Placeholder 4">
            <a:extLst>
              <a:ext uri="{FF2B5EF4-FFF2-40B4-BE49-F238E27FC236}">
                <a16:creationId xmlns:a16="http://schemas.microsoft.com/office/drawing/2014/main" id="{616487AC-256F-4BE5-B26A-EB4FB6151FE8}"/>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869152"/>
            <a:ext cx="5181600" cy="4264283"/>
          </a:xfrm>
          <a:prstGeom prst="rect">
            <a:avLst/>
          </a:prstGeom>
          <a:noFill/>
          <a:ln>
            <a:noFill/>
          </a:ln>
        </p:spPr>
      </p:pic>
      <p:pic>
        <p:nvPicPr>
          <p:cNvPr id="6" name="Content Placeholder 5">
            <a:extLst>
              <a:ext uri="{FF2B5EF4-FFF2-40B4-BE49-F238E27FC236}">
                <a16:creationId xmlns:a16="http://schemas.microsoft.com/office/drawing/2014/main" id="{8E179C44-275B-4AF7-97A5-6E04BB8D79C8}"/>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96793"/>
            <a:ext cx="5181600" cy="1809002"/>
          </a:xfrm>
          <a:prstGeom prst="rect">
            <a:avLst/>
          </a:prstGeom>
          <a:noFill/>
          <a:ln>
            <a:noFill/>
          </a:ln>
        </p:spPr>
      </p:pic>
      <p:sp>
        <p:nvSpPr>
          <p:cNvPr id="3" name="Slide Number Placeholder 2">
            <a:extLst>
              <a:ext uri="{FF2B5EF4-FFF2-40B4-BE49-F238E27FC236}">
                <a16:creationId xmlns:a16="http://schemas.microsoft.com/office/drawing/2014/main" id="{E2292D67-2164-4E60-A2DB-175B2AEDECDD}"/>
              </a:ext>
            </a:extLst>
          </p:cNvPr>
          <p:cNvSpPr>
            <a:spLocks noGrp="1"/>
          </p:cNvSpPr>
          <p:nvPr>
            <p:ph type="sldNum" sz="quarter" idx="12"/>
          </p:nvPr>
        </p:nvSpPr>
        <p:spPr/>
        <p:txBody>
          <a:bodyPr/>
          <a:lstStyle/>
          <a:p>
            <a:fld id="{73B850FF-6169-4056-8077-06FFA93A5366}" type="slidenum">
              <a:rPr lang="en-US" smtClean="0"/>
              <a:t>22</a:t>
            </a:fld>
            <a:endParaRPr lang="en-US" dirty="0"/>
          </a:p>
        </p:txBody>
      </p:sp>
    </p:spTree>
    <p:extLst>
      <p:ext uri="{BB962C8B-B14F-4D97-AF65-F5344CB8AC3E}">
        <p14:creationId xmlns:p14="http://schemas.microsoft.com/office/powerpoint/2010/main" val="107716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4-Phylogenetic tree</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199" y="1825625"/>
            <a:ext cx="10463957" cy="4351338"/>
          </a:xfrm>
        </p:spPr>
        <p:txBody>
          <a:bodyPr/>
          <a:lstStyle/>
          <a:p>
            <a:r>
              <a:rPr lang="en-US" sz="2200" dirty="0">
                <a:solidFill>
                  <a:srgbClr val="000000"/>
                </a:solidFill>
                <a:effectLst/>
                <a:ea typeface="Times New Roman" panose="02020603050405020304" pitchFamily="18" charset="0"/>
              </a:rPr>
              <a:t>phylogenetic tree is a diagram that represents evolutionary relationships among different species, organisms, or genes from a common ancestor.</a:t>
            </a:r>
            <a:r>
              <a:rPr lang="en-US" sz="2200" dirty="0">
                <a:solidFill>
                  <a:srgbClr val="000000"/>
                </a:solidFill>
                <a:effectLst/>
                <a:ea typeface="Calibri" panose="020F0502020204030204" pitchFamily="34" charset="0"/>
              </a:rPr>
              <a:t> </a:t>
            </a:r>
            <a:r>
              <a:rPr lang="en-US" sz="2200" dirty="0">
                <a:solidFill>
                  <a:srgbClr val="000000"/>
                </a:solidFill>
                <a:effectLst/>
                <a:ea typeface="Times New Roman" panose="02020603050405020304" pitchFamily="18" charset="0"/>
              </a:rPr>
              <a:t>It is useful for organizing knowledge of biological diversity, for structuring classifications, and for providing insight into events that occurred during evolution. </a:t>
            </a:r>
          </a:p>
          <a:p>
            <a:r>
              <a:rPr lang="en-US" sz="2200" dirty="0">
                <a:solidFill>
                  <a:srgbClr val="000000"/>
                </a:solidFill>
                <a:effectLst/>
                <a:ea typeface="Times New Roman" panose="02020603050405020304" pitchFamily="18" charset="0"/>
              </a:rPr>
              <a:t>phylogenetic trees are also represented in [1]</a:t>
            </a:r>
            <a:r>
              <a:rPr lang="en-US" sz="2200" dirty="0" err="1">
                <a:solidFill>
                  <a:srgbClr val="000000"/>
                </a:solidFill>
                <a:effectLst/>
                <a:ea typeface="Times New Roman" panose="02020603050405020304" pitchFamily="18" charset="0"/>
              </a:rPr>
              <a:t>Newick</a:t>
            </a:r>
            <a:r>
              <a:rPr lang="en-US" sz="2200" dirty="0">
                <a:solidFill>
                  <a:srgbClr val="000000"/>
                </a:solidFill>
                <a:effectLst/>
                <a:ea typeface="Times New Roman" panose="02020603050405020304" pitchFamily="18" charset="0"/>
              </a:rPr>
              <a:t> format in the form of brackets not only graphs where the more related species are placed in the same bracket [2] and in visualized form.</a:t>
            </a:r>
          </a:p>
          <a:p>
            <a:endParaRPr lang="en-US" dirty="0"/>
          </a:p>
        </p:txBody>
      </p:sp>
      <p:sp>
        <p:nvSpPr>
          <p:cNvPr id="4" name="Slide Number Placeholder 3">
            <a:extLst>
              <a:ext uri="{FF2B5EF4-FFF2-40B4-BE49-F238E27FC236}">
                <a16:creationId xmlns:a16="http://schemas.microsoft.com/office/drawing/2014/main" id="{48EC32CE-2B36-476F-8E24-54AE45C6E34C}"/>
              </a:ext>
            </a:extLst>
          </p:cNvPr>
          <p:cNvSpPr>
            <a:spLocks noGrp="1"/>
          </p:cNvSpPr>
          <p:nvPr>
            <p:ph type="sldNum" sz="quarter" idx="12"/>
          </p:nvPr>
        </p:nvSpPr>
        <p:spPr/>
        <p:txBody>
          <a:bodyPr/>
          <a:lstStyle/>
          <a:p>
            <a:fld id="{73B850FF-6169-4056-8077-06FFA93A5366}" type="slidenum">
              <a:rPr lang="en-US" smtClean="0"/>
              <a:t>23</a:t>
            </a:fld>
            <a:endParaRPr lang="en-US" dirty="0"/>
          </a:p>
        </p:txBody>
      </p:sp>
    </p:spTree>
    <p:extLst>
      <p:ext uri="{BB962C8B-B14F-4D97-AF65-F5344CB8AC3E}">
        <p14:creationId xmlns:p14="http://schemas.microsoft.com/office/powerpoint/2010/main" val="3049068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3132AB0-1662-4C4D-9CF5-A6CDB65B003D}"/>
              </a:ext>
            </a:extLst>
          </p:cNvPr>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139859" y="1398948"/>
            <a:ext cx="5181600" cy="4060103"/>
          </a:xfrm>
          <a:prstGeom prst="rect">
            <a:avLst/>
          </a:prstGeom>
          <a:noFill/>
          <a:ln>
            <a:noFill/>
          </a:ln>
        </p:spPr>
      </p:pic>
      <p:pic>
        <p:nvPicPr>
          <p:cNvPr id="9" name="Content Placeholder 8">
            <a:extLst>
              <a:ext uri="{FF2B5EF4-FFF2-40B4-BE49-F238E27FC236}">
                <a16:creationId xmlns:a16="http://schemas.microsoft.com/office/drawing/2014/main" id="{24E02399-15A2-46E8-B703-1EB9336D8135}"/>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68360" y="1398948"/>
            <a:ext cx="2926334" cy="1676545"/>
          </a:xfrm>
          <a:prstGeom prst="rect">
            <a:avLst/>
          </a:prstGeom>
          <a:noFill/>
          <a:ln>
            <a:noFill/>
          </a:ln>
        </p:spPr>
      </p:pic>
      <p:pic>
        <p:nvPicPr>
          <p:cNvPr id="10" name="Picture 9">
            <a:extLst>
              <a:ext uri="{FF2B5EF4-FFF2-40B4-BE49-F238E27FC236}">
                <a16:creationId xmlns:a16="http://schemas.microsoft.com/office/drawing/2014/main" id="{1D41AF15-8AD8-4FFF-AF11-E5118C2C0EA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268360" y="3502059"/>
            <a:ext cx="2998632" cy="2050330"/>
          </a:xfrm>
          <a:prstGeom prst="rect">
            <a:avLst/>
          </a:prstGeom>
          <a:noFill/>
          <a:ln>
            <a:noFill/>
          </a:ln>
        </p:spPr>
      </p:pic>
      <p:sp>
        <p:nvSpPr>
          <p:cNvPr id="11" name="TextBox 10">
            <a:extLst>
              <a:ext uri="{FF2B5EF4-FFF2-40B4-BE49-F238E27FC236}">
                <a16:creationId xmlns:a16="http://schemas.microsoft.com/office/drawing/2014/main" id="{5F3793C1-14B3-4924-8C82-4BB9979AF91B}"/>
              </a:ext>
            </a:extLst>
          </p:cNvPr>
          <p:cNvSpPr txBox="1"/>
          <p:nvPr/>
        </p:nvSpPr>
        <p:spPr>
          <a:xfrm>
            <a:off x="1022114" y="5089719"/>
            <a:ext cx="2432116" cy="369332"/>
          </a:xfrm>
          <a:prstGeom prst="rect">
            <a:avLst/>
          </a:prstGeom>
          <a:noFill/>
        </p:spPr>
        <p:txBody>
          <a:bodyPr wrap="square" rtlCol="0">
            <a:spAutoFit/>
          </a:bodyPr>
          <a:lstStyle/>
          <a:p>
            <a:r>
              <a:rPr lang="en-US" dirty="0"/>
              <a:t>1</a:t>
            </a:r>
          </a:p>
        </p:txBody>
      </p:sp>
      <p:sp>
        <p:nvSpPr>
          <p:cNvPr id="12" name="TextBox 11">
            <a:extLst>
              <a:ext uri="{FF2B5EF4-FFF2-40B4-BE49-F238E27FC236}">
                <a16:creationId xmlns:a16="http://schemas.microsoft.com/office/drawing/2014/main" id="{1C7FEC4B-B0AF-4471-AED1-E2AFF1729323}"/>
              </a:ext>
            </a:extLst>
          </p:cNvPr>
          <p:cNvSpPr txBox="1"/>
          <p:nvPr/>
        </p:nvSpPr>
        <p:spPr>
          <a:xfrm>
            <a:off x="7268360" y="5146987"/>
            <a:ext cx="2432116" cy="369332"/>
          </a:xfrm>
          <a:prstGeom prst="rect">
            <a:avLst/>
          </a:prstGeom>
          <a:noFill/>
        </p:spPr>
        <p:txBody>
          <a:bodyPr wrap="square" rtlCol="0">
            <a:spAutoFit/>
          </a:bodyPr>
          <a:lstStyle/>
          <a:p>
            <a:r>
              <a:rPr lang="en-US" dirty="0"/>
              <a:t>3</a:t>
            </a:r>
          </a:p>
        </p:txBody>
      </p:sp>
      <p:sp>
        <p:nvSpPr>
          <p:cNvPr id="15" name="TextBox 14">
            <a:extLst>
              <a:ext uri="{FF2B5EF4-FFF2-40B4-BE49-F238E27FC236}">
                <a16:creationId xmlns:a16="http://schemas.microsoft.com/office/drawing/2014/main" id="{C64DC2E9-E806-4A11-8CFC-4A399157F75A}"/>
              </a:ext>
            </a:extLst>
          </p:cNvPr>
          <p:cNvSpPr txBox="1"/>
          <p:nvPr/>
        </p:nvSpPr>
        <p:spPr>
          <a:xfrm>
            <a:off x="7268360" y="2638526"/>
            <a:ext cx="2432116" cy="369332"/>
          </a:xfrm>
          <a:prstGeom prst="rect">
            <a:avLst/>
          </a:prstGeom>
          <a:noFill/>
        </p:spPr>
        <p:txBody>
          <a:bodyPr wrap="square" rtlCol="0">
            <a:spAutoFit/>
          </a:bodyPr>
          <a:lstStyle/>
          <a:p>
            <a:r>
              <a:rPr lang="en-US" dirty="0"/>
              <a:t>2</a:t>
            </a:r>
          </a:p>
        </p:txBody>
      </p:sp>
      <p:sp>
        <p:nvSpPr>
          <p:cNvPr id="2" name="Slide Number Placeholder 1">
            <a:extLst>
              <a:ext uri="{FF2B5EF4-FFF2-40B4-BE49-F238E27FC236}">
                <a16:creationId xmlns:a16="http://schemas.microsoft.com/office/drawing/2014/main" id="{857BD3BA-1C72-467C-9C24-64FB0A8CF818}"/>
              </a:ext>
            </a:extLst>
          </p:cNvPr>
          <p:cNvSpPr>
            <a:spLocks noGrp="1"/>
          </p:cNvSpPr>
          <p:nvPr>
            <p:ph type="sldNum" sz="quarter" idx="12"/>
          </p:nvPr>
        </p:nvSpPr>
        <p:spPr/>
        <p:txBody>
          <a:bodyPr/>
          <a:lstStyle/>
          <a:p>
            <a:fld id="{73B850FF-6169-4056-8077-06FFA93A5366}" type="slidenum">
              <a:rPr lang="en-US" smtClean="0"/>
              <a:t>24</a:t>
            </a:fld>
            <a:endParaRPr lang="en-US" dirty="0"/>
          </a:p>
        </p:txBody>
      </p:sp>
    </p:spTree>
    <p:extLst>
      <p:ext uri="{BB962C8B-B14F-4D97-AF65-F5344CB8AC3E}">
        <p14:creationId xmlns:p14="http://schemas.microsoft.com/office/powerpoint/2010/main" val="3839639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EF4FB6-6183-4D65-848D-AEE546B81F3D}"/>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07882" y="1349136"/>
            <a:ext cx="5181600" cy="4248514"/>
          </a:xfrm>
          <a:prstGeom prst="rect">
            <a:avLst/>
          </a:prstGeom>
          <a:noFill/>
          <a:ln>
            <a:noFill/>
          </a:ln>
        </p:spPr>
      </p:pic>
      <p:pic>
        <p:nvPicPr>
          <p:cNvPr id="6" name="Content Placeholder 5">
            <a:extLst>
              <a:ext uri="{FF2B5EF4-FFF2-40B4-BE49-F238E27FC236}">
                <a16:creationId xmlns:a16="http://schemas.microsoft.com/office/drawing/2014/main" id="{6236C12A-BD13-4BF1-9A9B-31F9A484F461}"/>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1699" y="1349136"/>
            <a:ext cx="3742601" cy="4351338"/>
          </a:xfrm>
          <a:prstGeom prst="rect">
            <a:avLst/>
          </a:prstGeom>
          <a:noFill/>
          <a:ln>
            <a:noFill/>
          </a:ln>
        </p:spPr>
      </p:pic>
      <p:sp>
        <p:nvSpPr>
          <p:cNvPr id="7" name="TextBox 6">
            <a:extLst>
              <a:ext uri="{FF2B5EF4-FFF2-40B4-BE49-F238E27FC236}">
                <a16:creationId xmlns:a16="http://schemas.microsoft.com/office/drawing/2014/main" id="{DB7A313D-BDD9-44B5-910B-FC5A7E58666F}"/>
              </a:ext>
            </a:extLst>
          </p:cNvPr>
          <p:cNvSpPr txBox="1"/>
          <p:nvPr/>
        </p:nvSpPr>
        <p:spPr>
          <a:xfrm>
            <a:off x="6330883" y="5557962"/>
            <a:ext cx="2432116" cy="369332"/>
          </a:xfrm>
          <a:prstGeom prst="rect">
            <a:avLst/>
          </a:prstGeom>
          <a:noFill/>
        </p:spPr>
        <p:txBody>
          <a:bodyPr wrap="square" rtlCol="0">
            <a:spAutoFit/>
          </a:bodyPr>
          <a:lstStyle/>
          <a:p>
            <a:r>
              <a:rPr lang="en-US" dirty="0"/>
              <a:t>4</a:t>
            </a:r>
          </a:p>
        </p:txBody>
      </p:sp>
      <p:sp>
        <p:nvSpPr>
          <p:cNvPr id="2" name="Slide Number Placeholder 1">
            <a:extLst>
              <a:ext uri="{FF2B5EF4-FFF2-40B4-BE49-F238E27FC236}">
                <a16:creationId xmlns:a16="http://schemas.microsoft.com/office/drawing/2014/main" id="{88EB4C10-5927-47F8-9E0E-A7995E2D67FD}"/>
              </a:ext>
            </a:extLst>
          </p:cNvPr>
          <p:cNvSpPr>
            <a:spLocks noGrp="1"/>
          </p:cNvSpPr>
          <p:nvPr>
            <p:ph type="sldNum" sz="quarter" idx="12"/>
          </p:nvPr>
        </p:nvSpPr>
        <p:spPr/>
        <p:txBody>
          <a:bodyPr/>
          <a:lstStyle/>
          <a:p>
            <a:fld id="{73B850FF-6169-4056-8077-06FFA93A5366}" type="slidenum">
              <a:rPr lang="en-US" smtClean="0"/>
              <a:t>25</a:t>
            </a:fld>
            <a:endParaRPr lang="en-US" dirty="0"/>
          </a:p>
        </p:txBody>
      </p:sp>
    </p:spTree>
    <p:extLst>
      <p:ext uri="{BB962C8B-B14F-4D97-AF65-F5344CB8AC3E}">
        <p14:creationId xmlns:p14="http://schemas.microsoft.com/office/powerpoint/2010/main" val="1481386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36397FE0-9BD0-4ED8-8648-0EF1302FCF8A}"/>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91539" y="1266776"/>
            <a:ext cx="3724067" cy="4351338"/>
          </a:xfrm>
          <a:prstGeom prst="rect">
            <a:avLst/>
          </a:prstGeom>
          <a:noFill/>
          <a:ln>
            <a:noFill/>
          </a:ln>
        </p:spPr>
      </p:pic>
      <p:pic>
        <p:nvPicPr>
          <p:cNvPr id="10" name="Content Placeholder 9">
            <a:extLst>
              <a:ext uri="{FF2B5EF4-FFF2-40B4-BE49-F238E27FC236}">
                <a16:creationId xmlns:a16="http://schemas.microsoft.com/office/drawing/2014/main" id="{A7D1286F-95AA-48B0-B646-0785108E4D8D}"/>
              </a:ext>
            </a:extLst>
          </p:cNvPr>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92723" y="1266776"/>
            <a:ext cx="5181600" cy="4243552"/>
          </a:xfrm>
          <a:prstGeom prst="rect">
            <a:avLst/>
          </a:prstGeom>
          <a:noFill/>
          <a:ln>
            <a:noFill/>
          </a:ln>
        </p:spPr>
      </p:pic>
      <p:sp>
        <p:nvSpPr>
          <p:cNvPr id="2" name="Slide Number Placeholder 1">
            <a:extLst>
              <a:ext uri="{FF2B5EF4-FFF2-40B4-BE49-F238E27FC236}">
                <a16:creationId xmlns:a16="http://schemas.microsoft.com/office/drawing/2014/main" id="{F1F805EB-2B28-4BEC-BAC2-4E69B0C45C5F}"/>
              </a:ext>
            </a:extLst>
          </p:cNvPr>
          <p:cNvSpPr>
            <a:spLocks noGrp="1"/>
          </p:cNvSpPr>
          <p:nvPr>
            <p:ph type="sldNum" sz="quarter" idx="12"/>
          </p:nvPr>
        </p:nvSpPr>
        <p:spPr/>
        <p:txBody>
          <a:bodyPr/>
          <a:lstStyle/>
          <a:p>
            <a:fld id="{73B850FF-6169-4056-8077-06FFA93A5366}" type="slidenum">
              <a:rPr lang="en-US" smtClean="0"/>
              <a:t>26</a:t>
            </a:fld>
            <a:endParaRPr lang="en-US" dirty="0"/>
          </a:p>
        </p:txBody>
      </p:sp>
    </p:spTree>
    <p:extLst>
      <p:ext uri="{BB962C8B-B14F-4D97-AF65-F5344CB8AC3E}">
        <p14:creationId xmlns:p14="http://schemas.microsoft.com/office/powerpoint/2010/main" val="1283384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5-K-mers count</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200" y="2287538"/>
            <a:ext cx="5181600" cy="4351338"/>
          </a:xfrm>
        </p:spPr>
        <p:txBody>
          <a:bodyPr/>
          <a:lstStyle/>
          <a:p>
            <a:r>
              <a:rPr lang="en-US" sz="2000" dirty="0"/>
              <a:t>Aligner can count any </a:t>
            </a:r>
            <a:r>
              <a:rPr lang="en-US" sz="2000" dirty="0" err="1"/>
              <a:t>kmer</a:t>
            </a:r>
            <a:r>
              <a:rPr lang="en-US" sz="2000" dirty="0"/>
              <a:t> in any file</a:t>
            </a:r>
          </a:p>
          <a:p>
            <a:r>
              <a:rPr lang="en-US" sz="2000" dirty="0"/>
              <a:t>It can count any </a:t>
            </a:r>
            <a:r>
              <a:rPr lang="en-US" sz="2000" dirty="0" err="1"/>
              <a:t>kmer</a:t>
            </a:r>
            <a:r>
              <a:rPr lang="en-US" sz="2000" dirty="0"/>
              <a:t> regardless its length.</a:t>
            </a:r>
          </a:p>
          <a:p>
            <a:r>
              <a:rPr lang="en-US" sz="2000" dirty="0"/>
              <a:t>We will count </a:t>
            </a:r>
            <a:r>
              <a:rPr lang="en-US" sz="2000" dirty="0" err="1"/>
              <a:t>kmer</a:t>
            </a:r>
            <a:r>
              <a:rPr lang="en-US" sz="2000" dirty="0"/>
              <a:t> KA from a </a:t>
            </a:r>
            <a:r>
              <a:rPr lang="en-US" sz="2000" dirty="0" err="1"/>
              <a:t>fasta</a:t>
            </a:r>
            <a:r>
              <a:rPr lang="en-US" sz="2000" dirty="0"/>
              <a:t> file.</a:t>
            </a:r>
          </a:p>
          <a:p>
            <a:pPr marL="0" indent="0">
              <a:buNone/>
            </a:pPr>
            <a:endParaRPr lang="en-US" sz="1800" dirty="0">
              <a:solidFill>
                <a:srgbClr val="000000"/>
              </a:solidFill>
              <a:effectLst/>
              <a:latin typeface="Times New Roman" panose="02020603050405020304" pitchFamily="18" charset="0"/>
              <a:ea typeface="Times New Roman" panose="02020603050405020304" pitchFamily="18" charset="0"/>
            </a:endParaRPr>
          </a:p>
        </p:txBody>
      </p:sp>
      <p:pic>
        <p:nvPicPr>
          <p:cNvPr id="8" name="Content Placeholder 7">
            <a:extLst>
              <a:ext uri="{FF2B5EF4-FFF2-40B4-BE49-F238E27FC236}">
                <a16:creationId xmlns:a16="http://schemas.microsoft.com/office/drawing/2014/main" id="{FB869652-3AFB-4BA0-933D-3041BE49F049}"/>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747235" y="1690688"/>
            <a:ext cx="4277412" cy="3367713"/>
          </a:xfrm>
          <a:prstGeom prst="rect">
            <a:avLst/>
          </a:prstGeom>
          <a:noFill/>
          <a:ln>
            <a:noFill/>
          </a:ln>
        </p:spPr>
      </p:pic>
      <p:pic>
        <p:nvPicPr>
          <p:cNvPr id="9" name="Picture 8">
            <a:extLst>
              <a:ext uri="{FF2B5EF4-FFF2-40B4-BE49-F238E27FC236}">
                <a16:creationId xmlns:a16="http://schemas.microsoft.com/office/drawing/2014/main" id="{CA14BCB2-367D-4915-887F-D84B2A5867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04630" y="5242537"/>
            <a:ext cx="3178996" cy="1502342"/>
          </a:xfrm>
          <a:prstGeom prst="rect">
            <a:avLst/>
          </a:prstGeom>
          <a:noFill/>
          <a:ln>
            <a:noFill/>
          </a:ln>
        </p:spPr>
      </p:pic>
      <p:sp>
        <p:nvSpPr>
          <p:cNvPr id="4" name="Slide Number Placeholder 3">
            <a:extLst>
              <a:ext uri="{FF2B5EF4-FFF2-40B4-BE49-F238E27FC236}">
                <a16:creationId xmlns:a16="http://schemas.microsoft.com/office/drawing/2014/main" id="{FD512B29-4AF4-4728-9578-4BE5E9238B37}"/>
              </a:ext>
            </a:extLst>
          </p:cNvPr>
          <p:cNvSpPr>
            <a:spLocks noGrp="1"/>
          </p:cNvSpPr>
          <p:nvPr>
            <p:ph type="sldNum" sz="quarter" idx="12"/>
          </p:nvPr>
        </p:nvSpPr>
        <p:spPr/>
        <p:txBody>
          <a:bodyPr/>
          <a:lstStyle/>
          <a:p>
            <a:fld id="{73B850FF-6169-4056-8077-06FFA93A5366}" type="slidenum">
              <a:rPr lang="en-US" smtClean="0"/>
              <a:t>27</a:t>
            </a:fld>
            <a:endParaRPr lang="en-US" dirty="0"/>
          </a:p>
        </p:txBody>
      </p:sp>
    </p:spTree>
    <p:extLst>
      <p:ext uri="{BB962C8B-B14F-4D97-AF65-F5344CB8AC3E}">
        <p14:creationId xmlns:p14="http://schemas.microsoft.com/office/powerpoint/2010/main" val="2966219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DBC4C2-1F02-4BA2-8725-E57E852F282F}"/>
              </a:ext>
            </a:extLst>
          </p:cNvPr>
          <p:cNvSpPr>
            <a:spLocks noGrp="1"/>
          </p:cNvSpPr>
          <p:nvPr>
            <p:ph sz="half" idx="1"/>
          </p:nvPr>
        </p:nvSpPr>
        <p:spPr>
          <a:xfrm>
            <a:off x="1478437" y="1987700"/>
            <a:ext cx="5181600" cy="4351338"/>
          </a:xfrm>
        </p:spPr>
        <p:txBody>
          <a:bodyPr/>
          <a:lstStyle/>
          <a:p>
            <a:r>
              <a:rPr lang="en-US" dirty="0"/>
              <a:t>The result will be shown in an information box containing the count of </a:t>
            </a:r>
            <a:r>
              <a:rPr lang="en-US" dirty="0" err="1"/>
              <a:t>Kmer</a:t>
            </a:r>
            <a:r>
              <a:rPr lang="en-US" dirty="0"/>
              <a:t> KL in the file.</a:t>
            </a:r>
          </a:p>
        </p:txBody>
      </p:sp>
      <p:pic>
        <p:nvPicPr>
          <p:cNvPr id="5" name="Content Placeholder 4">
            <a:extLst>
              <a:ext uri="{FF2B5EF4-FFF2-40B4-BE49-F238E27FC236}">
                <a16:creationId xmlns:a16="http://schemas.microsoft.com/office/drawing/2014/main" id="{39220C86-5CA3-486E-9890-4820F53D854E}"/>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08363" y="1987700"/>
            <a:ext cx="3213216" cy="2602769"/>
          </a:xfrm>
          <a:prstGeom prst="rect">
            <a:avLst/>
          </a:prstGeom>
          <a:noFill/>
          <a:ln>
            <a:noFill/>
          </a:ln>
        </p:spPr>
      </p:pic>
      <p:sp>
        <p:nvSpPr>
          <p:cNvPr id="2" name="Slide Number Placeholder 1">
            <a:extLst>
              <a:ext uri="{FF2B5EF4-FFF2-40B4-BE49-F238E27FC236}">
                <a16:creationId xmlns:a16="http://schemas.microsoft.com/office/drawing/2014/main" id="{926DCE36-8180-4A00-970A-FCC3B01A2EFC}"/>
              </a:ext>
            </a:extLst>
          </p:cNvPr>
          <p:cNvSpPr>
            <a:spLocks noGrp="1"/>
          </p:cNvSpPr>
          <p:nvPr>
            <p:ph type="sldNum" sz="quarter" idx="12"/>
          </p:nvPr>
        </p:nvSpPr>
        <p:spPr/>
        <p:txBody>
          <a:bodyPr/>
          <a:lstStyle/>
          <a:p>
            <a:fld id="{73B850FF-6169-4056-8077-06FFA93A5366}" type="slidenum">
              <a:rPr lang="en-US" smtClean="0"/>
              <a:t>28</a:t>
            </a:fld>
            <a:endParaRPr lang="en-US" dirty="0"/>
          </a:p>
        </p:txBody>
      </p:sp>
    </p:spTree>
    <p:extLst>
      <p:ext uri="{BB962C8B-B14F-4D97-AF65-F5344CB8AC3E}">
        <p14:creationId xmlns:p14="http://schemas.microsoft.com/office/powerpoint/2010/main" val="246217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6-Visualization</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200" y="1825625"/>
            <a:ext cx="10704922" cy="4351338"/>
          </a:xfrm>
        </p:spPr>
        <p:txBody>
          <a:bodyPr/>
          <a:lstStyle/>
          <a:p>
            <a:r>
              <a:rPr lang="en-US" sz="2000" dirty="0">
                <a:solidFill>
                  <a:srgbClr val="000000"/>
                </a:solidFill>
                <a:ea typeface="Times New Roman" panose="02020603050405020304" pitchFamily="18" charset="0"/>
              </a:rPr>
              <a:t>Aligner has 2 types of graph</a:t>
            </a:r>
          </a:p>
          <a:p>
            <a:r>
              <a:rPr lang="en-US" sz="2000" dirty="0">
                <a:solidFill>
                  <a:srgbClr val="000000"/>
                </a:solidFill>
                <a:effectLst/>
                <a:ea typeface="Times New Roman" panose="02020603050405020304" pitchFamily="18" charset="0"/>
              </a:rPr>
              <a:t>It can visualize </a:t>
            </a:r>
            <a:r>
              <a:rPr lang="en-US" sz="2000" dirty="0">
                <a:solidFill>
                  <a:srgbClr val="000000"/>
                </a:solidFill>
                <a:ea typeface="Times New Roman" panose="02020603050405020304" pitchFamily="18" charset="0"/>
              </a:rPr>
              <a:t>the difference between any number of counts between any files</a:t>
            </a:r>
          </a:p>
          <a:p>
            <a:endParaRPr lang="en-US" sz="2000" dirty="0">
              <a:solidFill>
                <a:srgbClr val="000000"/>
              </a:solidFill>
              <a:ea typeface="Times New Roman" panose="02020603050405020304" pitchFamily="18" charset="0"/>
            </a:endParaRPr>
          </a:p>
          <a:p>
            <a:endParaRPr lang="en-US" sz="1800" dirty="0">
              <a:solidFill>
                <a:srgbClr val="000000"/>
              </a:solidFill>
              <a:effectLst/>
              <a:ea typeface="Times New Roman" panose="02020603050405020304" pitchFamily="18" charset="0"/>
            </a:endParaRPr>
          </a:p>
          <a:p>
            <a:pPr marL="0" indent="0">
              <a:buNone/>
            </a:pPr>
            <a:endParaRPr lang="en-US" dirty="0"/>
          </a:p>
        </p:txBody>
      </p:sp>
      <p:pic>
        <p:nvPicPr>
          <p:cNvPr id="9" name="Picture 8">
            <a:extLst>
              <a:ext uri="{FF2B5EF4-FFF2-40B4-BE49-F238E27FC236}">
                <a16:creationId xmlns:a16="http://schemas.microsoft.com/office/drawing/2014/main" id="{0871AA5C-5EC6-4BFD-B0F4-BA07AFF0E0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1685" y="3315064"/>
            <a:ext cx="2614273" cy="1851660"/>
          </a:xfrm>
          <a:prstGeom prst="rect">
            <a:avLst/>
          </a:prstGeom>
          <a:noFill/>
          <a:ln>
            <a:noFill/>
          </a:ln>
        </p:spPr>
      </p:pic>
      <p:pic>
        <p:nvPicPr>
          <p:cNvPr id="10" name="Content Placeholder 8">
            <a:extLst>
              <a:ext uri="{FF2B5EF4-FFF2-40B4-BE49-F238E27FC236}">
                <a16:creationId xmlns:a16="http://schemas.microsoft.com/office/drawing/2014/main" id="{6ACD61FC-E791-4940-A0AF-28708DA4F28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90431" y="3315064"/>
            <a:ext cx="2689048" cy="1809924"/>
          </a:xfrm>
          <a:prstGeom prst="rect">
            <a:avLst/>
          </a:prstGeom>
          <a:noFill/>
          <a:ln>
            <a:noFill/>
          </a:ln>
        </p:spPr>
      </p:pic>
      <p:pic>
        <p:nvPicPr>
          <p:cNvPr id="11" name="Content Placeholder 9">
            <a:extLst>
              <a:ext uri="{FF2B5EF4-FFF2-40B4-BE49-F238E27FC236}">
                <a16:creationId xmlns:a16="http://schemas.microsoft.com/office/drawing/2014/main" id="{4FDCA674-14A5-49A0-81BB-8E025444670A}"/>
              </a:ext>
            </a:extLst>
          </p:cNvPr>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584362" y="3416046"/>
            <a:ext cx="3375953" cy="1607959"/>
          </a:xfrm>
          <a:prstGeom prst="rect">
            <a:avLst/>
          </a:prstGeom>
          <a:noFill/>
          <a:ln>
            <a:noFill/>
          </a:ln>
        </p:spPr>
      </p:pic>
      <p:sp>
        <p:nvSpPr>
          <p:cNvPr id="4" name="Slide Number Placeholder 3">
            <a:extLst>
              <a:ext uri="{FF2B5EF4-FFF2-40B4-BE49-F238E27FC236}">
                <a16:creationId xmlns:a16="http://schemas.microsoft.com/office/drawing/2014/main" id="{B1EC81FC-0AB3-47D1-9E32-F04959BEA6EC}"/>
              </a:ext>
            </a:extLst>
          </p:cNvPr>
          <p:cNvSpPr>
            <a:spLocks noGrp="1"/>
          </p:cNvSpPr>
          <p:nvPr>
            <p:ph type="sldNum" sz="quarter" idx="12"/>
          </p:nvPr>
        </p:nvSpPr>
        <p:spPr/>
        <p:txBody>
          <a:bodyPr/>
          <a:lstStyle/>
          <a:p>
            <a:fld id="{73B850FF-6169-4056-8077-06FFA93A5366}" type="slidenum">
              <a:rPr lang="en-US" smtClean="0"/>
              <a:t>29</a:t>
            </a:fld>
            <a:endParaRPr lang="en-US" dirty="0"/>
          </a:p>
        </p:txBody>
      </p:sp>
    </p:spTree>
    <p:extLst>
      <p:ext uri="{BB962C8B-B14F-4D97-AF65-F5344CB8AC3E}">
        <p14:creationId xmlns:p14="http://schemas.microsoft.com/office/powerpoint/2010/main" val="71565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9A3E63-458F-48AB-8877-E170C0B64916}"/>
              </a:ext>
            </a:extLst>
          </p:cNvPr>
          <p:cNvSpPr>
            <a:spLocks noGrp="1"/>
          </p:cNvSpPr>
          <p:nvPr>
            <p:ph type="body" sz="half" idx="2"/>
          </p:nvPr>
        </p:nvSpPr>
        <p:spPr>
          <a:xfrm>
            <a:off x="836612" y="1378669"/>
            <a:ext cx="3932237" cy="4354351"/>
          </a:xfrm>
        </p:spPr>
        <p:txBody>
          <a:bodyPr>
            <a:normAutofit/>
          </a:bodyPr>
          <a:lstStyle/>
          <a:p>
            <a:pPr marL="285750" indent="-285750">
              <a:buFont typeface="Arial" panose="020B0604020202020204" pitchFamily="34" charset="0"/>
              <a:buChar char="•"/>
            </a:pPr>
            <a:r>
              <a:rPr lang="en-US" sz="1800" dirty="0"/>
              <a:t>Our toolbox is a bash script which is named aligner.sh</a:t>
            </a:r>
          </a:p>
          <a:p>
            <a:pPr marL="285750" indent="-285750">
              <a:buFont typeface="Arial" panose="020B0604020202020204" pitchFamily="34" charset="0"/>
              <a:buChar char="•"/>
            </a:pPr>
            <a:r>
              <a:rPr lang="en-US" sz="1800" dirty="0"/>
              <a:t>All what we need to open our toolbox is to run the bash script by</a:t>
            </a:r>
          </a:p>
          <a:p>
            <a:r>
              <a:rPr lang="en-US" sz="1800" dirty="0"/>
              <a:t>     $ bash Aligner.sh</a:t>
            </a:r>
          </a:p>
          <a:p>
            <a:pPr marL="285750" indent="-285750">
              <a:buFont typeface="Arial" panose="020B0604020202020204" pitchFamily="34" charset="0"/>
              <a:buChar char="•"/>
            </a:pPr>
            <a:r>
              <a:rPr lang="en-US" sz="1800" dirty="0"/>
              <a:t>Or we can simply change the preferences settings to run the file directly without any use of the terminal.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p:txBody>
      </p:sp>
      <p:pic>
        <p:nvPicPr>
          <p:cNvPr id="7" name="Content Placeholder 6">
            <a:extLst>
              <a:ext uri="{FF2B5EF4-FFF2-40B4-BE49-F238E27FC236}">
                <a16:creationId xmlns:a16="http://schemas.microsoft.com/office/drawing/2014/main" id="{A03EE0D3-ED73-4ADE-8FC9-31DD5249BFD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15454"/>
            <a:ext cx="6172200" cy="4617567"/>
          </a:xfrm>
          <a:prstGeom prst="rect">
            <a:avLst/>
          </a:prstGeom>
          <a:noFill/>
          <a:ln>
            <a:noFill/>
          </a:ln>
        </p:spPr>
      </p:pic>
      <p:sp>
        <p:nvSpPr>
          <p:cNvPr id="2" name="Slide Number Placeholder 1">
            <a:extLst>
              <a:ext uri="{FF2B5EF4-FFF2-40B4-BE49-F238E27FC236}">
                <a16:creationId xmlns:a16="http://schemas.microsoft.com/office/drawing/2014/main" id="{4A42E952-7714-4B38-9EA8-A24FBC3D9C9A}"/>
              </a:ext>
            </a:extLst>
          </p:cNvPr>
          <p:cNvSpPr>
            <a:spLocks noGrp="1"/>
          </p:cNvSpPr>
          <p:nvPr>
            <p:ph type="sldNum" sz="quarter" idx="12"/>
          </p:nvPr>
        </p:nvSpPr>
        <p:spPr/>
        <p:txBody>
          <a:bodyPr/>
          <a:lstStyle/>
          <a:p>
            <a:fld id="{73B850FF-6169-4056-8077-06FFA93A5366}" type="slidenum">
              <a:rPr lang="en-US" smtClean="0"/>
              <a:t>3</a:t>
            </a:fld>
            <a:endParaRPr lang="en-US" dirty="0"/>
          </a:p>
        </p:txBody>
      </p:sp>
    </p:spTree>
    <p:extLst>
      <p:ext uri="{BB962C8B-B14F-4D97-AF65-F5344CB8AC3E}">
        <p14:creationId xmlns:p14="http://schemas.microsoft.com/office/powerpoint/2010/main" val="971267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843F76-EBC4-4A13-8DD9-564FA8F8CB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90084" y="766376"/>
            <a:ext cx="2497455" cy="1851660"/>
          </a:xfrm>
          <a:prstGeom prst="rect">
            <a:avLst/>
          </a:prstGeom>
          <a:noFill/>
          <a:ln>
            <a:noFill/>
          </a:ln>
        </p:spPr>
      </p:pic>
      <p:pic>
        <p:nvPicPr>
          <p:cNvPr id="12" name="Picture 11">
            <a:extLst>
              <a:ext uri="{FF2B5EF4-FFF2-40B4-BE49-F238E27FC236}">
                <a16:creationId xmlns:a16="http://schemas.microsoft.com/office/drawing/2014/main" id="{032DA58C-2BBD-48F2-9BEE-D447898D3A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25332" y="747326"/>
            <a:ext cx="2518410" cy="1875790"/>
          </a:xfrm>
          <a:prstGeom prst="rect">
            <a:avLst/>
          </a:prstGeom>
          <a:noFill/>
          <a:ln>
            <a:noFill/>
          </a:ln>
        </p:spPr>
      </p:pic>
      <p:pic>
        <p:nvPicPr>
          <p:cNvPr id="13" name="Picture 12">
            <a:extLst>
              <a:ext uri="{FF2B5EF4-FFF2-40B4-BE49-F238E27FC236}">
                <a16:creationId xmlns:a16="http://schemas.microsoft.com/office/drawing/2014/main" id="{D9160458-34E0-4F1A-AD43-65D2C7C53F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27010" y="747326"/>
            <a:ext cx="2540000" cy="1889760"/>
          </a:xfrm>
          <a:prstGeom prst="rect">
            <a:avLst/>
          </a:prstGeom>
          <a:noFill/>
          <a:ln>
            <a:noFill/>
          </a:ln>
        </p:spPr>
      </p:pic>
      <p:pic>
        <p:nvPicPr>
          <p:cNvPr id="18" name="Content Placeholder 4">
            <a:extLst>
              <a:ext uri="{FF2B5EF4-FFF2-40B4-BE49-F238E27FC236}">
                <a16:creationId xmlns:a16="http://schemas.microsoft.com/office/drawing/2014/main" id="{A74FF446-D54D-497F-850E-320512DAE0CB}"/>
              </a:ext>
            </a:extLst>
          </p:cNvPr>
          <p:cNvPicPr>
            <a:picLocks noGr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652564" y="3638822"/>
            <a:ext cx="3612193" cy="1600339"/>
          </a:xfrm>
          <a:prstGeom prst="rect">
            <a:avLst/>
          </a:prstGeom>
          <a:noFill/>
          <a:ln>
            <a:noFill/>
          </a:ln>
        </p:spPr>
      </p:pic>
      <p:pic>
        <p:nvPicPr>
          <p:cNvPr id="19" name="Content Placeholder 5">
            <a:extLst>
              <a:ext uri="{FF2B5EF4-FFF2-40B4-BE49-F238E27FC236}">
                <a16:creationId xmlns:a16="http://schemas.microsoft.com/office/drawing/2014/main" id="{1426D9DD-BCA5-4E7F-9AF5-BE21A14683D7}"/>
              </a:ext>
            </a:extLst>
          </p:cNvPr>
          <p:cNvPicPr>
            <a:picLocks noGrp="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6296570" y="2912211"/>
            <a:ext cx="4242866" cy="3141523"/>
          </a:xfrm>
          <a:prstGeom prst="rect">
            <a:avLst/>
          </a:prstGeom>
          <a:noFill/>
          <a:ln>
            <a:noFill/>
          </a:ln>
        </p:spPr>
      </p:pic>
      <p:sp>
        <p:nvSpPr>
          <p:cNvPr id="2" name="Slide Number Placeholder 1">
            <a:extLst>
              <a:ext uri="{FF2B5EF4-FFF2-40B4-BE49-F238E27FC236}">
                <a16:creationId xmlns:a16="http://schemas.microsoft.com/office/drawing/2014/main" id="{91B15426-47A6-4177-8D17-29789E174D25}"/>
              </a:ext>
            </a:extLst>
          </p:cNvPr>
          <p:cNvSpPr>
            <a:spLocks noGrp="1"/>
          </p:cNvSpPr>
          <p:nvPr>
            <p:ph type="sldNum" sz="quarter" idx="12"/>
          </p:nvPr>
        </p:nvSpPr>
        <p:spPr/>
        <p:txBody>
          <a:bodyPr/>
          <a:lstStyle/>
          <a:p>
            <a:fld id="{73B850FF-6169-4056-8077-06FFA93A5366}" type="slidenum">
              <a:rPr lang="en-US" smtClean="0"/>
              <a:t>30</a:t>
            </a:fld>
            <a:endParaRPr lang="en-US" dirty="0"/>
          </a:p>
        </p:txBody>
      </p:sp>
    </p:spTree>
    <p:extLst>
      <p:ext uri="{BB962C8B-B14F-4D97-AF65-F5344CB8AC3E}">
        <p14:creationId xmlns:p14="http://schemas.microsoft.com/office/powerpoint/2010/main" val="901324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8A7B75-D857-4DC0-A7C9-2ACD8DD1C7DB}"/>
              </a:ext>
            </a:extLst>
          </p:cNvPr>
          <p:cNvSpPr>
            <a:spLocks noGrp="1"/>
          </p:cNvSpPr>
          <p:nvPr>
            <p:ph type="body" idx="1"/>
          </p:nvPr>
        </p:nvSpPr>
        <p:spPr>
          <a:xfrm>
            <a:off x="2667255" y="1291134"/>
            <a:ext cx="1994418" cy="823912"/>
          </a:xfrm>
        </p:spPr>
        <p:txBody>
          <a:bodyPr/>
          <a:lstStyle/>
          <a:p>
            <a:r>
              <a:rPr lang="en-US" dirty="0"/>
              <a:t>Terminal</a:t>
            </a:r>
          </a:p>
          <a:p>
            <a:endParaRPr lang="en-US" dirty="0"/>
          </a:p>
        </p:txBody>
      </p:sp>
      <p:sp>
        <p:nvSpPr>
          <p:cNvPr id="5" name="Text Placeholder 4">
            <a:extLst>
              <a:ext uri="{FF2B5EF4-FFF2-40B4-BE49-F238E27FC236}">
                <a16:creationId xmlns:a16="http://schemas.microsoft.com/office/drawing/2014/main" id="{0194A80C-21CA-4370-B2FE-8DAE8D91D67A}"/>
              </a:ext>
            </a:extLst>
          </p:cNvPr>
          <p:cNvSpPr>
            <a:spLocks noGrp="1"/>
          </p:cNvSpPr>
          <p:nvPr>
            <p:ph type="body" sz="quarter" idx="3"/>
          </p:nvPr>
        </p:nvSpPr>
        <p:spPr>
          <a:xfrm>
            <a:off x="7836935" y="879178"/>
            <a:ext cx="1741044" cy="823912"/>
          </a:xfrm>
        </p:spPr>
        <p:txBody>
          <a:bodyPr/>
          <a:lstStyle/>
          <a:p>
            <a:r>
              <a:rPr lang="en-US" dirty="0" err="1"/>
              <a:t>Barplot</a:t>
            </a:r>
            <a:endParaRPr lang="en-US" dirty="0"/>
          </a:p>
        </p:txBody>
      </p:sp>
      <p:pic>
        <p:nvPicPr>
          <p:cNvPr id="7" name="Content Placeholder 4">
            <a:extLst>
              <a:ext uri="{FF2B5EF4-FFF2-40B4-BE49-F238E27FC236}">
                <a16:creationId xmlns:a16="http://schemas.microsoft.com/office/drawing/2014/main" id="{22558714-FABC-49D4-8D0F-DB4B39D9FD06}"/>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839788" y="2319672"/>
            <a:ext cx="5157787" cy="2659959"/>
          </a:xfrm>
          <a:prstGeom prst="rect">
            <a:avLst/>
          </a:prstGeom>
          <a:noFill/>
          <a:ln>
            <a:noFill/>
          </a:ln>
        </p:spPr>
      </p:pic>
      <p:pic>
        <p:nvPicPr>
          <p:cNvPr id="8" name="Content Placeholder 5">
            <a:extLst>
              <a:ext uri="{FF2B5EF4-FFF2-40B4-BE49-F238E27FC236}">
                <a16:creationId xmlns:a16="http://schemas.microsoft.com/office/drawing/2014/main" id="{0E96B212-3E85-4BE7-8CA6-F5A908DC0461}"/>
              </a:ext>
            </a:extLst>
          </p:cNvPr>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382745" y="2115046"/>
            <a:ext cx="4736096" cy="3684588"/>
          </a:xfrm>
          <a:prstGeom prst="rect">
            <a:avLst/>
          </a:prstGeom>
          <a:noFill/>
          <a:ln>
            <a:noFill/>
          </a:ln>
        </p:spPr>
      </p:pic>
      <p:sp>
        <p:nvSpPr>
          <p:cNvPr id="2" name="Slide Number Placeholder 1">
            <a:extLst>
              <a:ext uri="{FF2B5EF4-FFF2-40B4-BE49-F238E27FC236}">
                <a16:creationId xmlns:a16="http://schemas.microsoft.com/office/drawing/2014/main" id="{FD360240-4AC3-46D7-BD97-C6CC984479F2}"/>
              </a:ext>
            </a:extLst>
          </p:cNvPr>
          <p:cNvSpPr>
            <a:spLocks noGrp="1"/>
          </p:cNvSpPr>
          <p:nvPr>
            <p:ph type="sldNum" sz="quarter" idx="12"/>
          </p:nvPr>
        </p:nvSpPr>
        <p:spPr/>
        <p:txBody>
          <a:bodyPr/>
          <a:lstStyle/>
          <a:p>
            <a:fld id="{73B850FF-6169-4056-8077-06FFA93A5366}" type="slidenum">
              <a:rPr lang="en-US" smtClean="0"/>
              <a:t>31</a:t>
            </a:fld>
            <a:endParaRPr lang="en-US" dirty="0"/>
          </a:p>
        </p:txBody>
      </p:sp>
    </p:spTree>
    <p:extLst>
      <p:ext uri="{BB962C8B-B14F-4D97-AF65-F5344CB8AC3E}">
        <p14:creationId xmlns:p14="http://schemas.microsoft.com/office/powerpoint/2010/main" val="347924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C948EE-F201-47BD-8575-30FF3A513A95}"/>
              </a:ext>
            </a:extLst>
          </p:cNvPr>
          <p:cNvSpPr>
            <a:spLocks noGrp="1"/>
          </p:cNvSpPr>
          <p:nvPr>
            <p:ph idx="1"/>
          </p:nvPr>
        </p:nvSpPr>
        <p:spPr>
          <a:xfrm>
            <a:off x="690856" y="547199"/>
            <a:ext cx="10515600" cy="6044282"/>
          </a:xfrm>
        </p:spPr>
        <p:txBody>
          <a:bodyPr>
            <a:normAutofit/>
          </a:bodyPr>
          <a:lstStyle/>
          <a:p>
            <a:pPr>
              <a:lnSpc>
                <a:spcPct val="100000"/>
              </a:lnSpc>
            </a:pPr>
            <a:r>
              <a:rPr lang="en-US" sz="2000" dirty="0"/>
              <a:t>Finally, </a:t>
            </a:r>
            <a:r>
              <a:rPr lang="en-US" sz="2000" dirty="0">
                <a:solidFill>
                  <a:srgbClr val="000000"/>
                </a:solidFill>
                <a:effectLst/>
                <a:ea typeface="Calibri" panose="020F0502020204030204" pitchFamily="34" charset="0"/>
              </a:rPr>
              <a:t>Aligner catches any error and exit the tool besides exiting it when any cancel button is pressed or the user answers no in any case. For example, in the first menu, if the user enters number 7 which is not in the list, the tool will show a warning that it is invalid choice </a:t>
            </a:r>
          </a:p>
          <a:p>
            <a:pPr>
              <a:lnSpc>
                <a:spcPct val="100000"/>
              </a:lnSpc>
            </a:pPr>
            <a:endParaRPr lang="en-US" sz="2000" dirty="0">
              <a:solidFill>
                <a:srgbClr val="000000"/>
              </a:solidFill>
              <a:ea typeface="Calibri" panose="020F0502020204030204" pitchFamily="34" charset="0"/>
            </a:endParaRPr>
          </a:p>
          <a:p>
            <a:pPr>
              <a:lnSpc>
                <a:spcPct val="100000"/>
              </a:lnSpc>
            </a:pPr>
            <a:endParaRPr lang="en-US" sz="2000" dirty="0">
              <a:solidFill>
                <a:srgbClr val="000000"/>
              </a:solidFill>
              <a:effectLst/>
              <a:ea typeface="Calibri" panose="020F0502020204030204" pitchFamily="34" charset="0"/>
            </a:endParaRPr>
          </a:p>
          <a:p>
            <a:pPr>
              <a:lnSpc>
                <a:spcPct val="100000"/>
              </a:lnSpc>
            </a:pPr>
            <a:endParaRPr lang="en-US" sz="2000" dirty="0">
              <a:solidFill>
                <a:srgbClr val="000000"/>
              </a:solidFill>
              <a:ea typeface="Calibri" panose="020F0502020204030204" pitchFamily="34" charset="0"/>
            </a:endParaRPr>
          </a:p>
          <a:p>
            <a:pPr marL="0" indent="0">
              <a:lnSpc>
                <a:spcPct val="100000"/>
              </a:lnSpc>
              <a:buNone/>
            </a:pPr>
            <a:endParaRPr lang="en-US" sz="2000" dirty="0">
              <a:solidFill>
                <a:srgbClr val="000000"/>
              </a:solidFill>
              <a:effectLst/>
              <a:ea typeface="Calibri" panose="020F0502020204030204" pitchFamily="34" charset="0"/>
            </a:endParaRPr>
          </a:p>
          <a:p>
            <a:pPr>
              <a:lnSpc>
                <a:spcPct val="100000"/>
              </a:lnSpc>
            </a:pPr>
            <a:r>
              <a:rPr lang="en-US" sz="2000" dirty="0">
                <a:solidFill>
                  <a:srgbClr val="000000"/>
                </a:solidFill>
                <a:effectLst/>
                <a:ea typeface="Calibri" panose="020F0502020204030204" pitchFamily="34" charset="0"/>
              </a:rPr>
              <a:t>besides, inside the bash script all the tools used will be installed before by this command:</a:t>
            </a:r>
            <a:endParaRPr lang="en-US" sz="2000" dirty="0">
              <a:solidFill>
                <a:srgbClr val="000000"/>
              </a:solidFill>
              <a:ea typeface="Calibri" panose="020F0502020204030204" pitchFamily="34" charset="0"/>
            </a:endParaRPr>
          </a:p>
          <a:p>
            <a:pPr marL="0" indent="0">
              <a:lnSpc>
                <a:spcPct val="100000"/>
              </a:lnSpc>
              <a:buNone/>
            </a:pPr>
            <a:r>
              <a:rPr lang="en-US" sz="2000" dirty="0">
                <a:solidFill>
                  <a:srgbClr val="FF0000"/>
                </a:solidFill>
                <a:effectLst/>
                <a:ea typeface="Calibri" panose="020F0502020204030204" pitchFamily="34" charset="0"/>
              </a:rPr>
              <a:t>$ </a:t>
            </a:r>
            <a:r>
              <a:rPr lang="en-US" sz="2000" dirty="0" err="1">
                <a:solidFill>
                  <a:srgbClr val="FF0000"/>
                </a:solidFill>
                <a:effectLst/>
                <a:ea typeface="Calibri" panose="020F0502020204030204" pitchFamily="34" charset="0"/>
              </a:rPr>
              <a:t>sudo</a:t>
            </a:r>
            <a:r>
              <a:rPr lang="en-US" sz="2000" dirty="0">
                <a:solidFill>
                  <a:srgbClr val="FF0000"/>
                </a:solidFill>
                <a:effectLst/>
                <a:ea typeface="Calibri" panose="020F0502020204030204" pitchFamily="34" charset="0"/>
              </a:rPr>
              <a:t> -A apt-get install $tool</a:t>
            </a:r>
          </a:p>
          <a:p>
            <a:pPr marL="0" indent="0">
              <a:lnSpc>
                <a:spcPct val="100000"/>
              </a:lnSpc>
              <a:buNone/>
            </a:pPr>
            <a:r>
              <a:rPr lang="en-US" sz="2000" dirty="0">
                <a:solidFill>
                  <a:srgbClr val="000000"/>
                </a:solidFill>
                <a:effectLst/>
                <a:ea typeface="Calibri" panose="020F0502020204030204" pitchFamily="34" charset="0"/>
              </a:rPr>
              <a:t>And the -A parameter to take the password of the device without entering it through terminal so the tool can be completely used without opening the terminal itself.</a:t>
            </a:r>
          </a:p>
          <a:p>
            <a:pPr marL="0" indent="0">
              <a:lnSpc>
                <a:spcPct val="100000"/>
              </a:lnSpc>
              <a:buNone/>
            </a:pPr>
            <a:endParaRPr lang="en-US" sz="2000" dirty="0">
              <a:solidFill>
                <a:srgbClr val="000000"/>
              </a:solidFill>
              <a:effectLst/>
              <a:ea typeface="Calibri" panose="020F0502020204030204" pitchFamily="34" charset="0"/>
            </a:endParaRPr>
          </a:p>
          <a:p>
            <a:pPr marL="0" marR="0" indent="0" algn="just">
              <a:lnSpc>
                <a:spcPct val="200000"/>
              </a:lnSpc>
              <a:spcBef>
                <a:spcPts val="0"/>
              </a:spcBef>
              <a:spcAft>
                <a:spcPts val="0"/>
              </a:spcAft>
              <a:buNone/>
            </a:pPr>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sz="1800" dirty="0">
              <a:solidFill>
                <a:srgbClr val="000000"/>
              </a:solidFill>
              <a:effectLst/>
              <a:ea typeface="Times New Roman" panose="02020603050405020304" pitchFamily="18" charset="0"/>
            </a:endParaRPr>
          </a:p>
          <a:p>
            <a:pPr marL="0" indent="0">
              <a:buNone/>
            </a:pPr>
            <a:endParaRPr lang="en-US" dirty="0"/>
          </a:p>
        </p:txBody>
      </p:sp>
      <p:pic>
        <p:nvPicPr>
          <p:cNvPr id="8" name="Picture 7">
            <a:extLst>
              <a:ext uri="{FF2B5EF4-FFF2-40B4-BE49-F238E27FC236}">
                <a16:creationId xmlns:a16="http://schemas.microsoft.com/office/drawing/2014/main" id="{AB5D6131-808D-45CF-BA04-33598EE258DF}"/>
              </a:ext>
            </a:extLst>
          </p:cNvPr>
          <p:cNvPicPr/>
          <p:nvPr/>
        </p:nvPicPr>
        <p:blipFill>
          <a:blip r:embed="rId2"/>
          <a:stretch>
            <a:fillRect/>
          </a:stretch>
        </p:blipFill>
        <p:spPr>
          <a:xfrm>
            <a:off x="5130509" y="1965554"/>
            <a:ext cx="1558290" cy="1401445"/>
          </a:xfrm>
          <a:prstGeom prst="rect">
            <a:avLst/>
          </a:prstGeom>
        </p:spPr>
      </p:pic>
      <p:sp>
        <p:nvSpPr>
          <p:cNvPr id="2" name="Slide Number Placeholder 1">
            <a:extLst>
              <a:ext uri="{FF2B5EF4-FFF2-40B4-BE49-F238E27FC236}">
                <a16:creationId xmlns:a16="http://schemas.microsoft.com/office/drawing/2014/main" id="{A49210ED-8C0E-4A03-AB04-C2BB4FB2C72B}"/>
              </a:ext>
            </a:extLst>
          </p:cNvPr>
          <p:cNvSpPr>
            <a:spLocks noGrp="1"/>
          </p:cNvSpPr>
          <p:nvPr>
            <p:ph type="sldNum" sz="quarter" idx="12"/>
          </p:nvPr>
        </p:nvSpPr>
        <p:spPr/>
        <p:txBody>
          <a:bodyPr/>
          <a:lstStyle/>
          <a:p>
            <a:fld id="{73B850FF-6169-4056-8077-06FFA93A5366}" type="slidenum">
              <a:rPr lang="en-US" smtClean="0"/>
              <a:t>32</a:t>
            </a:fld>
            <a:endParaRPr lang="en-US" dirty="0"/>
          </a:p>
        </p:txBody>
      </p:sp>
    </p:spTree>
    <p:extLst>
      <p:ext uri="{BB962C8B-B14F-4D97-AF65-F5344CB8AC3E}">
        <p14:creationId xmlns:p14="http://schemas.microsoft.com/office/powerpoint/2010/main" val="4285472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7777A-AD56-4D52-8406-C46E7B4C0933}"/>
              </a:ext>
            </a:extLst>
          </p:cNvPr>
          <p:cNvSpPr>
            <a:spLocks noGrp="1"/>
          </p:cNvSpPr>
          <p:nvPr>
            <p:ph idx="1"/>
          </p:nvPr>
        </p:nvSpPr>
        <p:spPr>
          <a:xfrm>
            <a:off x="838200" y="296944"/>
            <a:ext cx="10515600" cy="5880019"/>
          </a:xfrm>
        </p:spPr>
        <p:txBody>
          <a:bodyPr>
            <a:normAutofit/>
          </a:bodyPr>
          <a:lstStyle/>
          <a:p>
            <a:pPr algn="just">
              <a:lnSpc>
                <a:spcPct val="150000"/>
              </a:lnSpc>
              <a:spcBef>
                <a:spcPts val="0"/>
              </a:spcBef>
            </a:pPr>
            <a:r>
              <a:rPr lang="en-US" sz="2000" dirty="0">
                <a:effectLst/>
                <a:ea typeface="Calibri" panose="020F0502020204030204" pitchFamily="34" charset="0"/>
              </a:rPr>
              <a:t>In the file selection in any function, Aligner only shows the file the tool wants. For example, in the pairwise alignment, this function can be done only on </a:t>
            </a:r>
            <a:r>
              <a:rPr lang="en-US" sz="2000" dirty="0" err="1">
                <a:effectLst/>
                <a:ea typeface="Calibri" panose="020F0502020204030204" pitchFamily="34" charset="0"/>
              </a:rPr>
              <a:t>fasta</a:t>
            </a:r>
            <a:r>
              <a:rPr lang="en-US" sz="2000" dirty="0">
                <a:effectLst/>
                <a:ea typeface="Calibri" panose="020F0502020204030204" pitchFamily="34" charset="0"/>
              </a:rPr>
              <a:t> files so the tool opens the file selection window with only files with extensions fa or </a:t>
            </a:r>
            <a:r>
              <a:rPr lang="en-US" sz="2000" dirty="0" err="1">
                <a:effectLst/>
                <a:ea typeface="Calibri" panose="020F0502020204030204" pitchFamily="34" charset="0"/>
              </a:rPr>
              <a:t>fasta</a:t>
            </a:r>
            <a:r>
              <a:rPr lang="en-US" sz="2000" dirty="0">
                <a:effectLst/>
                <a:ea typeface="Calibri" panose="020F0502020204030204" pitchFamily="34" charset="0"/>
              </a:rPr>
              <a:t> appears and the rest of the files will be disappeared.</a:t>
            </a:r>
          </a:p>
          <a:p>
            <a:pPr algn="just">
              <a:lnSpc>
                <a:spcPct val="150000"/>
              </a:lnSpc>
              <a:spcBef>
                <a:spcPts val="0"/>
              </a:spcBef>
            </a:pPr>
            <a:r>
              <a:rPr lang="en-US" sz="2000" dirty="0">
                <a:effectLst/>
                <a:ea typeface="Calibri" panose="020F0502020204030204" pitchFamily="34" charset="0"/>
              </a:rPr>
              <a:t>finally, the notification in </a:t>
            </a:r>
            <a:r>
              <a:rPr lang="en-US" sz="2000" dirty="0" err="1">
                <a:effectLst/>
                <a:ea typeface="Calibri" panose="020F0502020204030204" pitchFamily="34" charset="0"/>
              </a:rPr>
              <a:t>zenity</a:t>
            </a:r>
            <a:r>
              <a:rPr lang="en-US" sz="2000" dirty="0">
                <a:effectLst/>
                <a:ea typeface="Calibri" panose="020F0502020204030204" pitchFamily="34" charset="0"/>
              </a:rPr>
              <a:t> helps the tool to notify </a:t>
            </a:r>
            <a:r>
              <a:rPr lang="en-US" sz="2000" dirty="0" err="1">
                <a:effectLst/>
                <a:ea typeface="Calibri" panose="020F0502020204030204" pitchFamily="34" charset="0"/>
              </a:rPr>
              <a:t>zenity</a:t>
            </a:r>
            <a:r>
              <a:rPr lang="en-US" sz="2000" dirty="0">
                <a:effectLst/>
                <a:ea typeface="Calibri" panose="020F0502020204030204" pitchFamily="34" charset="0"/>
              </a:rPr>
              <a:t> with any information in any step. </a:t>
            </a:r>
            <a:endParaRPr lang="en-US" sz="2000" dirty="0">
              <a:solidFill>
                <a:srgbClr val="000000"/>
              </a:solidFill>
              <a:effectLst/>
              <a:ea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D266CDD7-5759-4266-8E03-602F8D9213F2}"/>
              </a:ext>
            </a:extLst>
          </p:cNvPr>
          <p:cNvPicPr/>
          <p:nvPr/>
        </p:nvPicPr>
        <p:blipFill>
          <a:blip r:embed="rId2"/>
          <a:stretch>
            <a:fillRect/>
          </a:stretch>
        </p:blipFill>
        <p:spPr>
          <a:xfrm>
            <a:off x="3806678" y="2813621"/>
            <a:ext cx="4548598" cy="3873199"/>
          </a:xfrm>
          <a:prstGeom prst="rect">
            <a:avLst/>
          </a:prstGeom>
        </p:spPr>
      </p:pic>
      <p:sp>
        <p:nvSpPr>
          <p:cNvPr id="2" name="Slide Number Placeholder 1">
            <a:extLst>
              <a:ext uri="{FF2B5EF4-FFF2-40B4-BE49-F238E27FC236}">
                <a16:creationId xmlns:a16="http://schemas.microsoft.com/office/drawing/2014/main" id="{E85BC9CC-29A4-4619-8DAA-1051863DEEC5}"/>
              </a:ext>
            </a:extLst>
          </p:cNvPr>
          <p:cNvSpPr>
            <a:spLocks noGrp="1"/>
          </p:cNvSpPr>
          <p:nvPr>
            <p:ph type="sldNum" sz="quarter" idx="12"/>
          </p:nvPr>
        </p:nvSpPr>
        <p:spPr/>
        <p:txBody>
          <a:bodyPr/>
          <a:lstStyle/>
          <a:p>
            <a:fld id="{73B850FF-6169-4056-8077-06FFA93A5366}" type="slidenum">
              <a:rPr lang="en-US" smtClean="0"/>
              <a:t>33</a:t>
            </a:fld>
            <a:endParaRPr lang="en-US" dirty="0"/>
          </a:p>
        </p:txBody>
      </p:sp>
    </p:spTree>
    <p:extLst>
      <p:ext uri="{BB962C8B-B14F-4D97-AF65-F5344CB8AC3E}">
        <p14:creationId xmlns:p14="http://schemas.microsoft.com/office/powerpoint/2010/main" val="3614752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E56D-A510-43B6-B3B0-24EF512936D7}"/>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9E43A138-DF67-4EE5-B2E8-58332238D51A}"/>
              </a:ext>
            </a:extLst>
          </p:cNvPr>
          <p:cNvSpPr>
            <a:spLocks noGrp="1"/>
          </p:cNvSpPr>
          <p:nvPr>
            <p:ph idx="1"/>
          </p:nvPr>
        </p:nvSpPr>
        <p:spPr>
          <a:xfrm>
            <a:off x="838200" y="1525445"/>
            <a:ext cx="10515600" cy="5287052"/>
          </a:xfrm>
        </p:spPr>
        <p:txBody>
          <a:bodyPr>
            <a:normAutofit fontScale="25000" lnSpcReduction="20000"/>
          </a:bodyPr>
          <a:lstStyle/>
          <a:p>
            <a:pPr marL="6350" marR="0" indent="-6350" algn="l">
              <a:lnSpc>
                <a:spcPct val="120000"/>
              </a:lnSpc>
              <a:spcBef>
                <a:spcPts val="0"/>
              </a:spcBef>
              <a:spcAft>
                <a:spcPts val="1270"/>
              </a:spcAft>
            </a:pPr>
            <a:r>
              <a:rPr lang="en-US" sz="6200" dirty="0">
                <a:solidFill>
                  <a:srgbClr val="000000"/>
                </a:solidFill>
                <a:effectLst/>
                <a:ea typeface="Times New Roman" panose="02020603050405020304" pitchFamily="18" charset="0"/>
              </a:rPr>
              <a:t> </a:t>
            </a:r>
            <a:r>
              <a:rPr lang="en-US" sz="6200" dirty="0" err="1">
                <a:solidFill>
                  <a:srgbClr val="000000"/>
                </a:solidFill>
                <a:effectLst/>
                <a:ea typeface="Times New Roman" panose="02020603050405020304" pitchFamily="18" charset="0"/>
              </a:rPr>
              <a:t>Moaz</a:t>
            </a:r>
            <a:r>
              <a:rPr lang="en-US" sz="6200" dirty="0">
                <a:solidFill>
                  <a:srgbClr val="000000"/>
                </a:solidFill>
                <a:effectLst/>
                <a:ea typeface="Times New Roman" panose="02020603050405020304" pitchFamily="18" charset="0"/>
              </a:rPr>
              <a:t> </a:t>
            </a:r>
            <a:r>
              <a:rPr lang="en-US" sz="6200" dirty="0" err="1">
                <a:solidFill>
                  <a:srgbClr val="000000"/>
                </a:solidFill>
                <a:effectLst/>
                <a:ea typeface="Times New Roman" panose="02020603050405020304" pitchFamily="18" charset="0"/>
              </a:rPr>
              <a:t>Rizkallah</a:t>
            </a:r>
            <a:r>
              <a:rPr lang="en-US" sz="6200" dirty="0">
                <a:solidFill>
                  <a:srgbClr val="000000"/>
                </a:solidFill>
                <a:effectLst/>
                <a:ea typeface="Times New Roman" panose="02020603050405020304" pitchFamily="18" charset="0"/>
              </a:rPr>
              <a:t>: </a:t>
            </a:r>
          </a:p>
          <a:p>
            <a:pPr marL="342900" marR="3810" lvl="0" indent="-342900" algn="just" fontAlgn="base">
              <a:lnSpc>
                <a:spcPct val="120000"/>
              </a:lnSpc>
              <a:spcBef>
                <a:spcPts val="0"/>
              </a:spcBef>
              <a:spcAft>
                <a:spcPts val="2220"/>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Pairwise alignment using blast</a:t>
            </a:r>
          </a:p>
          <a:p>
            <a:pPr marL="6350" marR="0" indent="-6350" algn="l">
              <a:lnSpc>
                <a:spcPct val="120000"/>
              </a:lnSpc>
              <a:spcBef>
                <a:spcPts val="0"/>
              </a:spcBef>
              <a:spcAft>
                <a:spcPts val="1270"/>
              </a:spcAft>
            </a:pPr>
            <a:r>
              <a:rPr lang="en-US" sz="6200" dirty="0">
                <a:solidFill>
                  <a:srgbClr val="000000"/>
                </a:solidFill>
                <a:effectLst/>
                <a:ea typeface="Times New Roman" panose="02020603050405020304" pitchFamily="18" charset="0"/>
              </a:rPr>
              <a:t> Menna Abdelsattar: </a:t>
            </a:r>
          </a:p>
          <a:p>
            <a:pPr marL="342900" marR="3810" lvl="0" indent="-342900" algn="just" fontAlgn="base">
              <a:lnSpc>
                <a:spcPct val="120000"/>
              </a:lnSpc>
              <a:spcBef>
                <a:spcPts val="0"/>
              </a:spcBef>
              <a:spcAft>
                <a:spcPts val="2075"/>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Multiple sequence alignment</a:t>
            </a:r>
          </a:p>
          <a:p>
            <a:pPr marL="342900" marR="3810" lvl="0" indent="-342900" algn="just" fontAlgn="base">
              <a:lnSpc>
                <a:spcPct val="120000"/>
              </a:lnSpc>
              <a:spcBef>
                <a:spcPts val="0"/>
              </a:spcBef>
              <a:spcAft>
                <a:spcPts val="2075"/>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Conserved regions</a:t>
            </a:r>
          </a:p>
          <a:p>
            <a:pPr marL="342900" marR="3810" lvl="0" indent="-342900" algn="just" fontAlgn="base">
              <a:lnSpc>
                <a:spcPct val="120000"/>
              </a:lnSpc>
              <a:spcBef>
                <a:spcPts val="0"/>
              </a:spcBef>
              <a:spcAft>
                <a:spcPts val="2075"/>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phylogenetic tree </a:t>
            </a:r>
          </a:p>
          <a:p>
            <a:pPr marL="6350" marR="0" indent="-6350" algn="l">
              <a:lnSpc>
                <a:spcPct val="120000"/>
              </a:lnSpc>
              <a:spcBef>
                <a:spcPts val="0"/>
              </a:spcBef>
              <a:spcAft>
                <a:spcPts val="1270"/>
              </a:spcAft>
            </a:pPr>
            <a:r>
              <a:rPr lang="en-US" sz="6200" dirty="0">
                <a:solidFill>
                  <a:srgbClr val="000000"/>
                </a:solidFill>
                <a:effectLst/>
                <a:ea typeface="Times New Roman" panose="02020603050405020304" pitchFamily="18" charset="0"/>
              </a:rPr>
              <a:t> Mennatullah Mahmoud:</a:t>
            </a:r>
          </a:p>
          <a:p>
            <a:pPr marL="342900" marR="3810" lvl="0" indent="-342900" algn="just" fontAlgn="base">
              <a:lnSpc>
                <a:spcPct val="120000"/>
              </a:lnSpc>
              <a:spcBef>
                <a:spcPts val="0"/>
              </a:spcBef>
              <a:spcAft>
                <a:spcPts val="20"/>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Counting </a:t>
            </a:r>
            <a:r>
              <a:rPr lang="en-US" sz="6200" u="none" strike="noStrike" dirty="0" err="1">
                <a:solidFill>
                  <a:srgbClr val="000000"/>
                </a:solidFill>
                <a:effectLst/>
                <a:uFill>
                  <a:solidFill>
                    <a:srgbClr val="000000"/>
                  </a:solidFill>
                </a:uFill>
                <a:ea typeface="Times New Roman" panose="02020603050405020304" pitchFamily="18" charset="0"/>
                <a:cs typeface="Times New Roman" panose="02020603050405020304" pitchFamily="18" charset="0"/>
              </a:rPr>
              <a:t>kmers</a:t>
            </a:r>
            <a:endParaRPr lang="en-US" sz="6200" dirty="0">
              <a:solidFill>
                <a:srgbClr val="000000"/>
              </a:solidFill>
              <a:uFill>
                <a:solidFill>
                  <a:srgbClr val="000000"/>
                </a:solidFill>
              </a:uFill>
              <a:ea typeface="Times New Roman" panose="02020603050405020304" pitchFamily="18" charset="0"/>
              <a:cs typeface="Times New Roman" panose="02020603050405020304" pitchFamily="18" charset="0"/>
            </a:endParaRPr>
          </a:p>
          <a:p>
            <a:pPr marL="342900" marR="3810" lvl="0" indent="-342900" algn="just" fontAlgn="base">
              <a:lnSpc>
                <a:spcPct val="120000"/>
              </a:lnSpc>
              <a:spcBef>
                <a:spcPts val="0"/>
              </a:spcBef>
              <a:spcAft>
                <a:spcPts val="20"/>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Graph</a:t>
            </a:r>
          </a:p>
          <a:p>
            <a:pPr marL="342900" marR="3810" lvl="0" indent="-342900" algn="just" fontAlgn="base">
              <a:lnSpc>
                <a:spcPct val="120000"/>
              </a:lnSpc>
              <a:spcBef>
                <a:spcPts val="0"/>
              </a:spcBef>
              <a:spcAft>
                <a:spcPts val="20"/>
              </a:spcAft>
              <a:buClr>
                <a:srgbClr val="000000"/>
              </a:buClr>
              <a:buSzPts val="1200"/>
              <a:buFont typeface="+mj-lt"/>
              <a:buAutoNum type="arabicPeriod"/>
            </a:pPr>
            <a:r>
              <a:rPr lang="en-US" sz="6200" u="none" strike="noStrike" dirty="0" err="1">
                <a:solidFill>
                  <a:srgbClr val="000000"/>
                </a:solidFill>
                <a:effectLst/>
                <a:uFill>
                  <a:solidFill>
                    <a:srgbClr val="000000"/>
                  </a:solidFill>
                </a:uFill>
                <a:ea typeface="Times New Roman" panose="02020603050405020304" pitchFamily="18" charset="0"/>
                <a:cs typeface="Times New Roman" panose="02020603050405020304" pitchFamily="18" charset="0"/>
              </a:rPr>
              <a:t>Pfam</a:t>
            </a: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 in the tool</a:t>
            </a:r>
          </a:p>
          <a:p>
            <a:pPr marL="342900" marR="3810" lvl="0" indent="-342900" algn="just" fontAlgn="base">
              <a:lnSpc>
                <a:spcPct val="120000"/>
              </a:lnSpc>
              <a:spcBef>
                <a:spcPts val="0"/>
              </a:spcBef>
              <a:spcAft>
                <a:spcPts val="20"/>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GUI</a:t>
            </a:r>
          </a:p>
          <a:p>
            <a:pPr marL="342900" marR="3810" lvl="0" indent="-342900" algn="just" fontAlgn="base">
              <a:lnSpc>
                <a:spcPct val="120000"/>
              </a:lnSpc>
              <a:spcBef>
                <a:spcPts val="0"/>
              </a:spcBef>
              <a:spcAft>
                <a:spcPts val="20"/>
              </a:spcAft>
              <a:buClr>
                <a:srgbClr val="000000"/>
              </a:buClr>
              <a:buSzPts val="1200"/>
              <a:buFont typeface="+mj-lt"/>
              <a:buAutoNum type="arabicPeriod"/>
            </a:pPr>
            <a:r>
              <a:rPr lang="en-US" sz="6200" u="none" strike="noStrike" dirty="0">
                <a:solidFill>
                  <a:srgbClr val="000000"/>
                </a:solidFill>
                <a:effectLst/>
                <a:uFill>
                  <a:solidFill>
                    <a:srgbClr val="000000"/>
                  </a:solidFill>
                </a:uFill>
                <a:ea typeface="Times New Roman" panose="02020603050405020304" pitchFamily="18" charset="0"/>
                <a:cs typeface="Times New Roman" panose="02020603050405020304" pitchFamily="18" charset="0"/>
              </a:rPr>
              <a:t>Tool analysis section</a:t>
            </a:r>
          </a:p>
          <a:p>
            <a:pPr marL="0" indent="0">
              <a:buNone/>
            </a:pPr>
            <a:endParaRPr lang="en-US" dirty="0"/>
          </a:p>
        </p:txBody>
      </p:sp>
      <p:sp>
        <p:nvSpPr>
          <p:cNvPr id="4" name="Slide Number Placeholder 3">
            <a:extLst>
              <a:ext uri="{FF2B5EF4-FFF2-40B4-BE49-F238E27FC236}">
                <a16:creationId xmlns:a16="http://schemas.microsoft.com/office/drawing/2014/main" id="{290A0432-3E94-48D2-9E3C-398192EFB273}"/>
              </a:ext>
            </a:extLst>
          </p:cNvPr>
          <p:cNvSpPr>
            <a:spLocks noGrp="1"/>
          </p:cNvSpPr>
          <p:nvPr>
            <p:ph type="sldNum" sz="quarter" idx="12"/>
          </p:nvPr>
        </p:nvSpPr>
        <p:spPr/>
        <p:txBody>
          <a:bodyPr/>
          <a:lstStyle/>
          <a:p>
            <a:fld id="{73B850FF-6169-4056-8077-06FFA93A5366}" type="slidenum">
              <a:rPr lang="en-US" smtClean="0"/>
              <a:t>34</a:t>
            </a:fld>
            <a:endParaRPr lang="en-US" dirty="0"/>
          </a:p>
        </p:txBody>
      </p:sp>
    </p:spTree>
    <p:extLst>
      <p:ext uri="{BB962C8B-B14F-4D97-AF65-F5344CB8AC3E}">
        <p14:creationId xmlns:p14="http://schemas.microsoft.com/office/powerpoint/2010/main" val="1358558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8BA75E-251E-4397-85C5-285E7548AFFE}"/>
              </a:ext>
            </a:extLst>
          </p:cNvPr>
          <p:cNvSpPr/>
          <p:nvPr/>
        </p:nvSpPr>
        <p:spPr>
          <a:xfrm>
            <a:off x="3926303" y="2967335"/>
            <a:ext cx="4339394" cy="1107996"/>
          </a:xfrm>
          <a:prstGeom prst="rect">
            <a:avLst/>
          </a:prstGeom>
          <a:noFill/>
        </p:spPr>
        <p:txBody>
          <a:bodyPr wrap="none" lIns="91440" tIns="45720" rIns="91440" bIns="45720">
            <a:spAutoFit/>
          </a:bodyPr>
          <a:lstStyle/>
          <a:p>
            <a:pPr algn="ctr"/>
            <a:r>
              <a:rPr lang="en-US" sz="6600" b="1" dirty="0">
                <a:ln w="9525">
                  <a:solidFill>
                    <a:schemeClr val="bg1"/>
                  </a:solidFill>
                  <a:prstDash val="solid"/>
                </a:ln>
                <a:effectLst>
                  <a:outerShdw blurRad="12700" dist="38100" dir="2700000" algn="tl" rotWithShape="0">
                    <a:schemeClr val="bg1">
                      <a:lumMod val="50000"/>
                    </a:schemeClr>
                  </a:outerShdw>
                </a:effectLst>
              </a:rPr>
              <a:t>Thank you</a:t>
            </a:r>
            <a:endPar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Slide Number Placeholder 2">
            <a:extLst>
              <a:ext uri="{FF2B5EF4-FFF2-40B4-BE49-F238E27FC236}">
                <a16:creationId xmlns:a16="http://schemas.microsoft.com/office/drawing/2014/main" id="{BE015EAB-3AA2-40BD-89C8-E3372F7E2126}"/>
              </a:ext>
            </a:extLst>
          </p:cNvPr>
          <p:cNvSpPr>
            <a:spLocks noGrp="1"/>
          </p:cNvSpPr>
          <p:nvPr>
            <p:ph type="sldNum" sz="quarter" idx="12"/>
          </p:nvPr>
        </p:nvSpPr>
        <p:spPr/>
        <p:txBody>
          <a:bodyPr/>
          <a:lstStyle/>
          <a:p>
            <a:fld id="{73B850FF-6169-4056-8077-06FFA93A5366}" type="slidenum">
              <a:rPr lang="en-US" smtClean="0"/>
              <a:t>35</a:t>
            </a:fld>
            <a:endParaRPr lang="en-US" dirty="0"/>
          </a:p>
        </p:txBody>
      </p:sp>
    </p:spTree>
    <p:extLst>
      <p:ext uri="{BB962C8B-B14F-4D97-AF65-F5344CB8AC3E}">
        <p14:creationId xmlns:p14="http://schemas.microsoft.com/office/powerpoint/2010/main" val="188609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0871-CBC6-436C-BD25-086C20BFD2F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580BE5D1-BEF6-4BF3-A00F-4079DD706F2F}"/>
              </a:ext>
            </a:extLst>
          </p:cNvPr>
          <p:cNvSpPr>
            <a:spLocks noGrp="1"/>
          </p:cNvSpPr>
          <p:nvPr>
            <p:ph idx="1"/>
          </p:nvPr>
        </p:nvSpPr>
        <p:spPr/>
        <p:txBody>
          <a:bodyPr/>
          <a:lstStyle/>
          <a:p>
            <a:r>
              <a:rPr lang="en-US" sz="2000" dirty="0"/>
              <a:t> We tried Aligner by using the alpha and beta globin of 17 different organisms (</a:t>
            </a:r>
            <a:r>
              <a:rPr lang="en-US" sz="2000" dirty="0">
                <a:solidFill>
                  <a:srgbClr val="000000"/>
                </a:solidFill>
                <a:effectLst/>
                <a:ea typeface="Times New Roman" panose="02020603050405020304" pitchFamily="18" charset="0"/>
              </a:rPr>
              <a:t>human, gorilla, mouse, cat, dog, chicken, pig, horse, frog, goat, sheep, bovine, </a:t>
            </a:r>
            <a:r>
              <a:rPr lang="en-US" sz="2000" dirty="0" err="1">
                <a:solidFill>
                  <a:srgbClr val="000000"/>
                </a:solidFill>
                <a:effectLst/>
                <a:ea typeface="Times New Roman" panose="02020603050405020304" pitchFamily="18" charset="0"/>
              </a:rPr>
              <a:t>macaca</a:t>
            </a:r>
            <a:r>
              <a:rPr lang="en-US" sz="2000" dirty="0">
                <a:solidFill>
                  <a:srgbClr val="000000"/>
                </a:solidFill>
                <a:effectLst/>
                <a:ea typeface="Times New Roman" panose="02020603050405020304" pitchFamily="18" charset="0"/>
              </a:rPr>
              <a:t>, rabbit, rat, </a:t>
            </a:r>
            <a:r>
              <a:rPr lang="en-US" sz="2000" dirty="0" err="1">
                <a:solidFill>
                  <a:srgbClr val="000000"/>
                </a:solidFill>
                <a:effectLst/>
                <a:ea typeface="Times New Roman" panose="02020603050405020304" pitchFamily="18" charset="0"/>
              </a:rPr>
              <a:t>zibrafish</a:t>
            </a:r>
            <a:r>
              <a:rPr lang="en-US" sz="2000" dirty="0">
                <a:solidFill>
                  <a:srgbClr val="000000"/>
                </a:solidFill>
                <a:effectLst/>
                <a:ea typeface="Times New Roman" panose="02020603050405020304" pitchFamily="18" charset="0"/>
              </a:rPr>
              <a:t> and chimpanzee</a:t>
            </a:r>
            <a:r>
              <a:rPr lang="en-US" sz="2000" dirty="0"/>
              <a:t>)</a:t>
            </a:r>
          </a:p>
          <a:p>
            <a:pPr marL="0" indent="0">
              <a:buNone/>
            </a:pPr>
            <a:endParaRPr lang="en-US" sz="2000" dirty="0"/>
          </a:p>
          <a:p>
            <a:r>
              <a:rPr lang="en-US" sz="2000" dirty="0"/>
              <a:t> Here we have 34 FASTA files of type protein</a:t>
            </a:r>
          </a:p>
          <a:p>
            <a:pPr marL="0" indent="0">
              <a:buNone/>
            </a:pPr>
            <a:endParaRPr lang="en-US" sz="2000" dirty="0"/>
          </a:p>
          <a:p>
            <a:r>
              <a:rPr lang="en-US" sz="2000" dirty="0"/>
              <a:t> We downloaded these files from </a:t>
            </a:r>
            <a:r>
              <a:rPr lang="en-US" sz="2000" dirty="0" err="1"/>
              <a:t>uniprot</a:t>
            </a:r>
            <a:r>
              <a:rPr lang="en-US" sz="2000" dirty="0"/>
              <a:t> website </a:t>
            </a:r>
          </a:p>
          <a:p>
            <a:pPr marL="0" indent="0">
              <a:buNone/>
            </a:pPr>
            <a:endParaRPr lang="en-US" dirty="0"/>
          </a:p>
        </p:txBody>
      </p:sp>
      <p:sp>
        <p:nvSpPr>
          <p:cNvPr id="4" name="Slide Number Placeholder 3">
            <a:extLst>
              <a:ext uri="{FF2B5EF4-FFF2-40B4-BE49-F238E27FC236}">
                <a16:creationId xmlns:a16="http://schemas.microsoft.com/office/drawing/2014/main" id="{C48BA859-5F82-4127-B095-199026BE1913}"/>
              </a:ext>
            </a:extLst>
          </p:cNvPr>
          <p:cNvSpPr>
            <a:spLocks noGrp="1"/>
          </p:cNvSpPr>
          <p:nvPr>
            <p:ph type="sldNum" sz="quarter" idx="12"/>
          </p:nvPr>
        </p:nvSpPr>
        <p:spPr/>
        <p:txBody>
          <a:bodyPr/>
          <a:lstStyle/>
          <a:p>
            <a:fld id="{73B850FF-6169-4056-8077-06FFA93A5366}" type="slidenum">
              <a:rPr lang="en-US" smtClean="0"/>
              <a:t>4</a:t>
            </a:fld>
            <a:endParaRPr lang="en-US" dirty="0"/>
          </a:p>
        </p:txBody>
      </p:sp>
    </p:spTree>
    <p:extLst>
      <p:ext uri="{BB962C8B-B14F-4D97-AF65-F5344CB8AC3E}">
        <p14:creationId xmlns:p14="http://schemas.microsoft.com/office/powerpoint/2010/main" val="33222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02E8-5D46-4447-905D-B1D8F1D34591}"/>
              </a:ext>
            </a:extLst>
          </p:cNvPr>
          <p:cNvSpPr>
            <a:spLocks noGrp="1"/>
          </p:cNvSpPr>
          <p:nvPr>
            <p:ph type="title"/>
          </p:nvPr>
        </p:nvSpPr>
        <p:spPr/>
        <p:txBody>
          <a:bodyPr/>
          <a:lstStyle/>
          <a:p>
            <a:r>
              <a:rPr lang="en-US" dirty="0" err="1"/>
              <a:t>Uniprot</a:t>
            </a:r>
            <a:endParaRPr lang="en-US" dirty="0"/>
          </a:p>
        </p:txBody>
      </p:sp>
      <p:sp>
        <p:nvSpPr>
          <p:cNvPr id="3" name="Text Placeholder 2">
            <a:extLst>
              <a:ext uri="{FF2B5EF4-FFF2-40B4-BE49-F238E27FC236}">
                <a16:creationId xmlns:a16="http://schemas.microsoft.com/office/drawing/2014/main" id="{31A3036B-215A-4DF7-BEBD-F03EA89F4C13}"/>
              </a:ext>
            </a:extLst>
          </p:cNvPr>
          <p:cNvSpPr>
            <a:spLocks noGrp="1"/>
          </p:cNvSpPr>
          <p:nvPr>
            <p:ph type="body" idx="1"/>
          </p:nvPr>
        </p:nvSpPr>
        <p:spPr>
          <a:xfrm>
            <a:off x="1264487" y="1703971"/>
            <a:ext cx="5157787" cy="598268"/>
          </a:xfrm>
        </p:spPr>
        <p:txBody>
          <a:bodyPr>
            <a:normAutofit/>
          </a:bodyPr>
          <a:lstStyle/>
          <a:p>
            <a:r>
              <a:rPr lang="en-US" sz="1800" dirty="0">
                <a:solidFill>
                  <a:srgbClr val="000000"/>
                </a:solidFill>
                <a:effectLst/>
                <a:latin typeface="Times New Roman" panose="02020603050405020304" pitchFamily="18" charset="0"/>
                <a:ea typeface="Times New Roman" panose="02020603050405020304" pitchFamily="18" charset="0"/>
              </a:rPr>
              <a:t>This is human alpha globin gene</a:t>
            </a:r>
          </a:p>
        </p:txBody>
      </p:sp>
      <p:sp>
        <p:nvSpPr>
          <p:cNvPr id="5" name="Text Placeholder 4">
            <a:extLst>
              <a:ext uri="{FF2B5EF4-FFF2-40B4-BE49-F238E27FC236}">
                <a16:creationId xmlns:a16="http://schemas.microsoft.com/office/drawing/2014/main" id="{4959493E-6193-4D91-9E8A-A01C5E88A1F0}"/>
              </a:ext>
            </a:extLst>
          </p:cNvPr>
          <p:cNvSpPr>
            <a:spLocks noGrp="1"/>
          </p:cNvSpPr>
          <p:nvPr>
            <p:ph type="body" sz="quarter" idx="3"/>
          </p:nvPr>
        </p:nvSpPr>
        <p:spPr>
          <a:xfrm>
            <a:off x="6422274" y="1481568"/>
            <a:ext cx="5183188" cy="823912"/>
          </a:xfrm>
        </p:spPr>
        <p:txBody>
          <a:bodyPr>
            <a:normAutofit/>
          </a:bodyPr>
          <a:lstStyle/>
          <a:p>
            <a:r>
              <a:rPr lang="en-US" sz="1800" dirty="0">
                <a:solidFill>
                  <a:srgbClr val="000000"/>
                </a:solidFill>
                <a:effectLst/>
                <a:latin typeface="Times New Roman" panose="02020603050405020304" pitchFamily="18" charset="0"/>
                <a:ea typeface="Times New Roman" panose="02020603050405020304" pitchFamily="18" charset="0"/>
              </a:rPr>
              <a:t>Then we downloaded this </a:t>
            </a:r>
            <a:r>
              <a:rPr lang="en-US" sz="1800" dirty="0" err="1">
                <a:solidFill>
                  <a:srgbClr val="000000"/>
                </a:solidFill>
                <a:effectLst/>
                <a:latin typeface="Times New Roman" panose="02020603050405020304" pitchFamily="18" charset="0"/>
                <a:ea typeface="Times New Roman" panose="02020603050405020304" pitchFamily="18" charset="0"/>
              </a:rPr>
              <a:t>fasta</a:t>
            </a:r>
            <a:r>
              <a:rPr lang="en-US" sz="1800" dirty="0">
                <a:solidFill>
                  <a:srgbClr val="000000"/>
                </a:solidFill>
                <a:effectLst/>
                <a:latin typeface="Times New Roman" panose="02020603050405020304" pitchFamily="18" charset="0"/>
                <a:ea typeface="Times New Roman" panose="02020603050405020304" pitchFamily="18" charset="0"/>
              </a:rPr>
              <a:t> format file.</a:t>
            </a:r>
          </a:p>
        </p:txBody>
      </p:sp>
      <p:pic>
        <p:nvPicPr>
          <p:cNvPr id="13" name="Content Placeholder 12">
            <a:extLst>
              <a:ext uri="{FF2B5EF4-FFF2-40B4-BE49-F238E27FC236}">
                <a16:creationId xmlns:a16="http://schemas.microsoft.com/office/drawing/2014/main" id="{45A97319-09ED-4A74-ADCB-184B8E123E9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99689"/>
            <a:ext cx="5157787" cy="3495359"/>
          </a:xfrm>
          <a:prstGeom prst="rect">
            <a:avLst/>
          </a:prstGeom>
          <a:noFill/>
          <a:ln>
            <a:noFill/>
          </a:ln>
        </p:spPr>
      </p:pic>
      <p:pic>
        <p:nvPicPr>
          <p:cNvPr id="16" name="Content Placeholder 15">
            <a:extLst>
              <a:ext uri="{FF2B5EF4-FFF2-40B4-BE49-F238E27FC236}">
                <a16:creationId xmlns:a16="http://schemas.microsoft.com/office/drawing/2014/main" id="{EA44A34E-092A-4E14-B348-E46ABB4DACF8}"/>
              </a:ext>
            </a:extLst>
          </p:cNvPr>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97584" y="2505075"/>
            <a:ext cx="4732419" cy="3684588"/>
          </a:xfrm>
          <a:prstGeom prst="rect">
            <a:avLst/>
          </a:prstGeom>
          <a:noFill/>
          <a:ln>
            <a:noFill/>
          </a:ln>
        </p:spPr>
      </p:pic>
      <p:sp>
        <p:nvSpPr>
          <p:cNvPr id="4" name="Slide Number Placeholder 3">
            <a:extLst>
              <a:ext uri="{FF2B5EF4-FFF2-40B4-BE49-F238E27FC236}">
                <a16:creationId xmlns:a16="http://schemas.microsoft.com/office/drawing/2014/main" id="{09817C26-A5FA-4D9A-87FD-72503EE37115}"/>
              </a:ext>
            </a:extLst>
          </p:cNvPr>
          <p:cNvSpPr>
            <a:spLocks noGrp="1"/>
          </p:cNvSpPr>
          <p:nvPr>
            <p:ph type="sldNum" sz="quarter" idx="12"/>
          </p:nvPr>
        </p:nvSpPr>
        <p:spPr/>
        <p:txBody>
          <a:bodyPr/>
          <a:lstStyle/>
          <a:p>
            <a:fld id="{73B850FF-6169-4056-8077-06FFA93A5366}" type="slidenum">
              <a:rPr lang="en-US" smtClean="0"/>
              <a:t>5</a:t>
            </a:fld>
            <a:endParaRPr lang="en-US" dirty="0"/>
          </a:p>
        </p:txBody>
      </p:sp>
    </p:spTree>
    <p:extLst>
      <p:ext uri="{BB962C8B-B14F-4D97-AF65-F5344CB8AC3E}">
        <p14:creationId xmlns:p14="http://schemas.microsoft.com/office/powerpoint/2010/main" val="5463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0DCAD-ECB9-486C-A961-E9138E6D2E1A}"/>
              </a:ext>
            </a:extLst>
          </p:cNvPr>
          <p:cNvSpPr>
            <a:spLocks noGrp="1"/>
          </p:cNvSpPr>
          <p:nvPr>
            <p:ph idx="1"/>
          </p:nvPr>
        </p:nvSpPr>
        <p:spPr>
          <a:xfrm>
            <a:off x="838200" y="906892"/>
            <a:ext cx="10515600" cy="4351338"/>
          </a:xfrm>
        </p:spPr>
        <p:txBody>
          <a:bodyPr>
            <a:normAutofit lnSpcReduction="10000"/>
          </a:bodyPr>
          <a:lstStyle/>
          <a:p>
            <a:r>
              <a:rPr lang="en-US" sz="2400" dirty="0"/>
              <a:t> We downloaded all the 34 files by the same way.</a:t>
            </a:r>
          </a:p>
          <a:p>
            <a:r>
              <a:rPr lang="en-US" sz="2400" dirty="0"/>
              <a:t>The HBB gene provides instructions for making a protein called beta-globin. Beta-globin is a component (subunit) of a larger protein called hemoglobin, which is located inside red blood cells. These cells then travel through the bloodstream and deliver oxygen to tissues throughout the body.</a:t>
            </a:r>
          </a:p>
          <a:p>
            <a:r>
              <a:rPr lang="en-US" sz="2400" dirty="0">
                <a:solidFill>
                  <a:schemeClr val="tx1"/>
                </a:solidFill>
              </a:rPr>
              <a:t> The HBA gene provides instructions for making a protein called alpha-globin. Alpha-globin is a component (subunit) of a larger protein called hemoglobin, which is the protein in red blood cells that carries oxygen to cells and tissues throughout the body.</a:t>
            </a:r>
          </a:p>
          <a:p>
            <a:endParaRPr lang="en-US" sz="2400" dirty="0">
              <a:solidFill>
                <a:schemeClr val="tx1"/>
              </a:solidFill>
            </a:endParaRPr>
          </a:p>
        </p:txBody>
      </p:sp>
      <p:sp>
        <p:nvSpPr>
          <p:cNvPr id="2" name="Slide Number Placeholder 1">
            <a:extLst>
              <a:ext uri="{FF2B5EF4-FFF2-40B4-BE49-F238E27FC236}">
                <a16:creationId xmlns:a16="http://schemas.microsoft.com/office/drawing/2014/main" id="{9AB18B0C-DBDA-4396-ACFA-9F4FBAE7A038}"/>
              </a:ext>
            </a:extLst>
          </p:cNvPr>
          <p:cNvSpPr>
            <a:spLocks noGrp="1"/>
          </p:cNvSpPr>
          <p:nvPr>
            <p:ph type="sldNum" sz="quarter" idx="12"/>
          </p:nvPr>
        </p:nvSpPr>
        <p:spPr/>
        <p:txBody>
          <a:bodyPr/>
          <a:lstStyle/>
          <a:p>
            <a:fld id="{73B850FF-6169-4056-8077-06FFA93A5366}" type="slidenum">
              <a:rPr lang="en-US" smtClean="0"/>
              <a:t>6</a:t>
            </a:fld>
            <a:endParaRPr lang="en-US" dirty="0"/>
          </a:p>
        </p:txBody>
      </p:sp>
    </p:spTree>
    <p:extLst>
      <p:ext uri="{BB962C8B-B14F-4D97-AF65-F5344CB8AC3E}">
        <p14:creationId xmlns:p14="http://schemas.microsoft.com/office/powerpoint/2010/main" val="395174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Functions of these genes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7414" y="2096129"/>
            <a:ext cx="9137172" cy="3810330"/>
          </a:xfrm>
        </p:spPr>
      </p:pic>
      <p:sp>
        <p:nvSpPr>
          <p:cNvPr id="3" name="Slide Number Placeholder 2">
            <a:extLst>
              <a:ext uri="{FF2B5EF4-FFF2-40B4-BE49-F238E27FC236}">
                <a16:creationId xmlns:a16="http://schemas.microsoft.com/office/drawing/2014/main" id="{391F409E-7F04-49C3-9E62-3636C3E8A479}"/>
              </a:ext>
            </a:extLst>
          </p:cNvPr>
          <p:cNvSpPr>
            <a:spLocks noGrp="1"/>
          </p:cNvSpPr>
          <p:nvPr>
            <p:ph type="sldNum" sz="quarter" idx="12"/>
          </p:nvPr>
        </p:nvSpPr>
        <p:spPr/>
        <p:txBody>
          <a:bodyPr/>
          <a:lstStyle/>
          <a:p>
            <a:fld id="{73B850FF-6169-4056-8077-06FFA93A5366}" type="slidenum">
              <a:rPr lang="en-US" smtClean="0"/>
              <a:t>7</a:t>
            </a:fld>
            <a:endParaRPr lang="en-US" dirty="0"/>
          </a:p>
        </p:txBody>
      </p:sp>
    </p:spTree>
    <p:extLst>
      <p:ext uri="{BB962C8B-B14F-4D97-AF65-F5344CB8AC3E}">
        <p14:creationId xmlns:p14="http://schemas.microsoft.com/office/powerpoint/2010/main" val="3046444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The Main Menu</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p:txBody>
          <a:bodyPr/>
          <a:lstStyle/>
          <a:p>
            <a:r>
              <a:rPr lang="en-US" sz="2000" dirty="0">
                <a:solidFill>
                  <a:srgbClr val="222222"/>
                </a:solidFill>
                <a:effectLst/>
                <a:ea typeface="Times New Roman" panose="02020603050405020304" pitchFamily="18" charset="0"/>
              </a:rPr>
              <a:t>Once the user run the bash script or directly opens the file, the main menu appears as shown in the figure</a:t>
            </a:r>
          </a:p>
          <a:p>
            <a:r>
              <a:rPr lang="en-US" sz="2000" dirty="0">
                <a:solidFill>
                  <a:srgbClr val="222222"/>
                </a:solidFill>
              </a:rPr>
              <a:t>Aligner is a command-based system but presented by GUI so the user can use it without opening the terminal.</a:t>
            </a:r>
          </a:p>
          <a:p>
            <a:r>
              <a:rPr lang="en-US" sz="2000" dirty="0">
                <a:solidFill>
                  <a:srgbClr val="222222"/>
                </a:solidFill>
              </a:rPr>
              <a:t>We used </a:t>
            </a:r>
            <a:r>
              <a:rPr lang="en-US" sz="2000" dirty="0" err="1">
                <a:solidFill>
                  <a:srgbClr val="222222"/>
                </a:solidFill>
              </a:rPr>
              <a:t>zenity</a:t>
            </a:r>
            <a:r>
              <a:rPr lang="en-US" sz="2000" dirty="0">
                <a:solidFill>
                  <a:srgbClr val="222222"/>
                </a:solidFill>
              </a:rPr>
              <a:t> library for the GUI</a:t>
            </a:r>
          </a:p>
          <a:p>
            <a:r>
              <a:rPr lang="en-US" sz="2000" dirty="0">
                <a:solidFill>
                  <a:srgbClr val="222222"/>
                </a:solidFill>
              </a:rPr>
              <a:t>The user here has to write any number from 1 to 6 in the box below according to the function he wants to perform.</a:t>
            </a:r>
            <a:endParaRPr lang="en-US" sz="2000" dirty="0"/>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id="{A5B7631B-FB3B-4EF7-8215-694165597B4F}"/>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07284" y="2016112"/>
            <a:ext cx="4511431" cy="3970364"/>
          </a:xfrm>
          <a:prstGeom prst="rect">
            <a:avLst/>
          </a:prstGeom>
          <a:noFill/>
          <a:ln>
            <a:noFill/>
          </a:ln>
        </p:spPr>
      </p:pic>
      <p:sp>
        <p:nvSpPr>
          <p:cNvPr id="4" name="Slide Number Placeholder 3">
            <a:extLst>
              <a:ext uri="{FF2B5EF4-FFF2-40B4-BE49-F238E27FC236}">
                <a16:creationId xmlns:a16="http://schemas.microsoft.com/office/drawing/2014/main" id="{0E161EA2-2289-4161-A1D3-12C508A52483}"/>
              </a:ext>
            </a:extLst>
          </p:cNvPr>
          <p:cNvSpPr>
            <a:spLocks noGrp="1"/>
          </p:cNvSpPr>
          <p:nvPr>
            <p:ph type="sldNum" sz="quarter" idx="12"/>
          </p:nvPr>
        </p:nvSpPr>
        <p:spPr/>
        <p:txBody>
          <a:bodyPr/>
          <a:lstStyle/>
          <a:p>
            <a:fld id="{73B850FF-6169-4056-8077-06FFA93A5366}" type="slidenum">
              <a:rPr lang="en-US" smtClean="0"/>
              <a:t>8</a:t>
            </a:fld>
            <a:endParaRPr lang="en-US" dirty="0"/>
          </a:p>
        </p:txBody>
      </p:sp>
    </p:spTree>
    <p:extLst>
      <p:ext uri="{BB962C8B-B14F-4D97-AF65-F5344CB8AC3E}">
        <p14:creationId xmlns:p14="http://schemas.microsoft.com/office/powerpoint/2010/main" val="3050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EBB-CB27-4461-98C5-4B32C452F8D6}"/>
              </a:ext>
            </a:extLst>
          </p:cNvPr>
          <p:cNvSpPr>
            <a:spLocks noGrp="1"/>
          </p:cNvSpPr>
          <p:nvPr>
            <p:ph type="title"/>
          </p:nvPr>
        </p:nvSpPr>
        <p:spPr/>
        <p:txBody>
          <a:bodyPr/>
          <a:lstStyle/>
          <a:p>
            <a:pPr algn="ctr"/>
            <a:r>
              <a:rPr lang="en-US" dirty="0"/>
              <a:t>1-Pairwise Alignment</a:t>
            </a:r>
          </a:p>
        </p:txBody>
      </p:sp>
      <p:sp>
        <p:nvSpPr>
          <p:cNvPr id="3" name="Content Placeholder 2">
            <a:extLst>
              <a:ext uri="{FF2B5EF4-FFF2-40B4-BE49-F238E27FC236}">
                <a16:creationId xmlns:a16="http://schemas.microsoft.com/office/drawing/2014/main" id="{262553D1-80AA-4E79-898F-53A0DFA22893}"/>
              </a:ext>
            </a:extLst>
          </p:cNvPr>
          <p:cNvSpPr>
            <a:spLocks noGrp="1"/>
          </p:cNvSpPr>
          <p:nvPr>
            <p:ph sz="half" idx="1"/>
          </p:nvPr>
        </p:nvSpPr>
        <p:spPr>
          <a:xfrm>
            <a:off x="838200" y="1952886"/>
            <a:ext cx="10045045" cy="4351338"/>
          </a:xfrm>
        </p:spPr>
        <p:txBody>
          <a:bodyPr>
            <a:normAutofit fontScale="92500"/>
          </a:bodyPr>
          <a:lstStyle/>
          <a:p>
            <a:r>
              <a:rPr lang="en-US" sz="2400" dirty="0">
                <a:solidFill>
                  <a:srgbClr val="222222"/>
                </a:solidFill>
                <a:effectLst/>
                <a:ea typeface="Times New Roman" panose="02020603050405020304" pitchFamily="18" charset="0"/>
              </a:rPr>
              <a:t>Pairwise Sequence Alignment is used to identify regions of similarity that may indicate functional, structural and/or evolutionary relationships between two biological sequences (protein or nucleic acid).</a:t>
            </a:r>
            <a:r>
              <a:rPr lang="en-US" sz="2400" dirty="0">
                <a:solidFill>
                  <a:srgbClr val="000000"/>
                </a:solidFill>
                <a:effectLst/>
                <a:ea typeface="Times New Roman" panose="02020603050405020304" pitchFamily="18" charset="0"/>
              </a:rPr>
              <a:t> </a:t>
            </a:r>
          </a:p>
          <a:p>
            <a:r>
              <a:rPr lang="en-US" sz="2400" dirty="0">
                <a:solidFill>
                  <a:schemeClr val="tx1"/>
                </a:solidFill>
              </a:rPr>
              <a:t>pairwise alignment process is done by making blast between the two organisms. BLAST (basic local alignment search tool) finds regions of similarity between biological sequences. The program compares nucleotide or protein sequences to sequence databases and calculates the statistical significance</a:t>
            </a:r>
            <a:endParaRPr lang="en-US" sz="2400" dirty="0">
              <a:solidFill>
                <a:srgbClr val="000000"/>
              </a:solidFill>
              <a:effectLst/>
              <a:ea typeface="Times New Roman" panose="02020603050405020304" pitchFamily="18" charset="0"/>
            </a:endParaRPr>
          </a:p>
          <a:p>
            <a:r>
              <a:rPr lang="en-US" sz="2400" dirty="0"/>
              <a:t>We will make the pairwise alignment between human alpha globin and gorilla alpha globin file.</a:t>
            </a: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FD02121C-7AA0-4555-A44E-FB6083544E70}"/>
              </a:ext>
            </a:extLst>
          </p:cNvPr>
          <p:cNvSpPr>
            <a:spLocks noGrp="1"/>
          </p:cNvSpPr>
          <p:nvPr>
            <p:ph type="sldNum" sz="quarter" idx="12"/>
          </p:nvPr>
        </p:nvSpPr>
        <p:spPr/>
        <p:txBody>
          <a:bodyPr/>
          <a:lstStyle/>
          <a:p>
            <a:fld id="{73B850FF-6169-4056-8077-06FFA93A5366}" type="slidenum">
              <a:rPr lang="en-US" smtClean="0"/>
              <a:t>9</a:t>
            </a:fld>
            <a:endParaRPr lang="en-US" dirty="0"/>
          </a:p>
        </p:txBody>
      </p:sp>
    </p:spTree>
    <p:extLst>
      <p:ext uri="{BB962C8B-B14F-4D97-AF65-F5344CB8AC3E}">
        <p14:creationId xmlns:p14="http://schemas.microsoft.com/office/powerpoint/2010/main" val="118288049"/>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431"/>
      </a:dk2>
      <a:lt2>
        <a:srgbClr val="F1F3F0"/>
      </a:lt2>
      <a:accent1>
        <a:srgbClr val="A62DE3"/>
      </a:accent1>
      <a:accent2>
        <a:srgbClr val="562DD5"/>
      </a:accent2>
      <a:accent3>
        <a:srgbClr val="2D4CE3"/>
      </a:accent3>
      <a:accent4>
        <a:srgbClr val="1B86D1"/>
      </a:accent4>
      <a:accent5>
        <a:srgbClr val="25BEBE"/>
      </a:accent5>
      <a:accent6>
        <a:srgbClr val="19C57D"/>
      </a:accent6>
      <a:hlink>
        <a:srgbClr val="3897AA"/>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1346</Words>
  <Application>Microsoft Office PowerPoint</Application>
  <PresentationFormat>Widescreen</PresentationFormat>
  <Paragraphs>169</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Avenir Next LT Pro</vt:lpstr>
      <vt:lpstr>AvenirNext LT Pro Medium</vt:lpstr>
      <vt:lpstr>Calibri</vt:lpstr>
      <vt:lpstr>Rockwell</vt:lpstr>
      <vt:lpstr>Segoe UI</vt:lpstr>
      <vt:lpstr>Times New Roman</vt:lpstr>
      <vt:lpstr>ExploreVTI</vt:lpstr>
      <vt:lpstr>Aligner Toolbox</vt:lpstr>
      <vt:lpstr>Aligner Toolbox</vt:lpstr>
      <vt:lpstr>PowerPoint Presentation</vt:lpstr>
      <vt:lpstr>The data</vt:lpstr>
      <vt:lpstr>Uniprot</vt:lpstr>
      <vt:lpstr>PowerPoint Presentation</vt:lpstr>
      <vt:lpstr>Functions of these genes</vt:lpstr>
      <vt:lpstr>The Main Menu</vt:lpstr>
      <vt:lpstr>1-Pairwise Alignment</vt:lpstr>
      <vt:lpstr>PowerPoint Presentation</vt:lpstr>
      <vt:lpstr>PowerPoint Presentation</vt:lpstr>
      <vt:lpstr>2-Multiple Sequence Alignment</vt:lpstr>
      <vt:lpstr>PowerPoint Presentation</vt:lpstr>
      <vt:lpstr>PowerPoint Presentation</vt:lpstr>
      <vt:lpstr>A message is generated that MSA is generated </vt:lpstr>
      <vt:lpstr>Formats of muscle</vt:lpstr>
      <vt:lpstr>Formats of kalign</vt:lpstr>
      <vt:lpstr>3-Conserved regions</vt:lpstr>
      <vt:lpstr>PowerPoint Presentation</vt:lpstr>
      <vt:lpstr>CLW</vt:lpstr>
      <vt:lpstr>pfam</vt:lpstr>
      <vt:lpstr>HTML</vt:lpstr>
      <vt:lpstr>4-Phylogenetic tree</vt:lpstr>
      <vt:lpstr>PowerPoint Presentation</vt:lpstr>
      <vt:lpstr>PowerPoint Presentation</vt:lpstr>
      <vt:lpstr>PowerPoint Presentation</vt:lpstr>
      <vt:lpstr>5-K-mers count</vt:lpstr>
      <vt:lpstr>PowerPoint Presentation</vt:lpstr>
      <vt:lpstr>6-Visualization</vt:lpstr>
      <vt:lpstr>PowerPoint Presentation</vt:lpstr>
      <vt:lpstr>PowerPoint Presentation</vt:lpstr>
      <vt:lpstr>PowerPoint Presentation</vt:lpstr>
      <vt:lpstr>PowerPoint Presentation</vt:lpstr>
      <vt:lpstr>Contributions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Toolbox for multiple commands</dc:title>
  <dc:creator>Mennatullah Mahmoud Amin</dc:creator>
  <cp:lastModifiedBy>Mennatullah Mahmoud Amin</cp:lastModifiedBy>
  <cp:revision>68</cp:revision>
  <dcterms:created xsi:type="dcterms:W3CDTF">2021-02-21T14:45:34Z</dcterms:created>
  <dcterms:modified xsi:type="dcterms:W3CDTF">2021-03-11T09:08:41Z</dcterms:modified>
</cp:coreProperties>
</file>